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8" r:id="rId3"/>
    <p:sldId id="262" r:id="rId4"/>
    <p:sldId id="260" r:id="rId5"/>
    <p:sldId id="263" r:id="rId6"/>
    <p:sldId id="265" r:id="rId7"/>
    <p:sldId id="268" r:id="rId8"/>
    <p:sldId id="346" r:id="rId9"/>
    <p:sldId id="270" r:id="rId10"/>
    <p:sldId id="271" r:id="rId11"/>
    <p:sldId id="272" r:id="rId12"/>
    <p:sldId id="273" r:id="rId13"/>
    <p:sldId id="276" r:id="rId14"/>
    <p:sldId id="277" r:id="rId15"/>
    <p:sldId id="279" r:id="rId16"/>
    <p:sldId id="280" r:id="rId17"/>
    <p:sldId id="288" r:id="rId18"/>
    <p:sldId id="292" r:id="rId19"/>
    <p:sldId id="316" r:id="rId20"/>
    <p:sldId id="301" r:id="rId21"/>
    <p:sldId id="302" r:id="rId22"/>
    <p:sldId id="303" r:id="rId23"/>
    <p:sldId id="305" r:id="rId24"/>
    <p:sldId id="307" r:id="rId25"/>
    <p:sldId id="308" r:id="rId26"/>
    <p:sldId id="309" r:id="rId27"/>
    <p:sldId id="312" r:id="rId28"/>
    <p:sldId id="313" r:id="rId29"/>
    <p:sldId id="314" r:id="rId30"/>
    <p:sldId id="315" r:id="rId31"/>
    <p:sldId id="317" r:id="rId32"/>
    <p:sldId id="319" r:id="rId33"/>
    <p:sldId id="278" r:id="rId34"/>
    <p:sldId id="320" r:id="rId35"/>
    <p:sldId id="284" r:id="rId36"/>
    <p:sldId id="285" r:id="rId37"/>
    <p:sldId id="286" r:id="rId38"/>
    <p:sldId id="322" r:id="rId39"/>
    <p:sldId id="289" r:id="rId40"/>
    <p:sldId id="291" r:id="rId41"/>
    <p:sldId id="323" r:id="rId42"/>
    <p:sldId id="295" r:id="rId43"/>
    <p:sldId id="296" r:id="rId44"/>
    <p:sldId id="298" r:id="rId45"/>
    <p:sldId id="299" r:id="rId46"/>
    <p:sldId id="300" r:id="rId47"/>
    <p:sldId id="324" r:id="rId48"/>
    <p:sldId id="325" r:id="rId49"/>
    <p:sldId id="326" r:id="rId50"/>
    <p:sldId id="304" r:id="rId51"/>
    <p:sldId id="327" r:id="rId52"/>
    <p:sldId id="306" r:id="rId53"/>
    <p:sldId id="328" r:id="rId54"/>
    <p:sldId id="347" r:id="rId55"/>
    <p:sldId id="329" r:id="rId56"/>
    <p:sldId id="321" r:id="rId57"/>
    <p:sldId id="330" r:id="rId58"/>
    <p:sldId id="331" r:id="rId59"/>
    <p:sldId id="332" r:id="rId60"/>
    <p:sldId id="333" r:id="rId61"/>
    <p:sldId id="334" r:id="rId62"/>
    <p:sldId id="338" r:id="rId63"/>
    <p:sldId id="339" r:id="rId64"/>
    <p:sldId id="340" r:id="rId65"/>
    <p:sldId id="341" r:id="rId66"/>
    <p:sldId id="344" r:id="rId67"/>
    <p:sldId id="34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9CB42-DEA7-4AFA-91AE-0C96DB80842E}" type="datetimeFigureOut">
              <a:rPr lang="en-US" smtClean="0"/>
              <a:t>28-Jul-23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127DF-6D90-4ABE-9A76-38A3819CF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46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127DF-6D90-4ABE-9A76-38A3819CFC3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90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82C8-C01C-4E30-871E-D24A9C38B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DFFD0-B7C7-4BC5-9125-6D02459AA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76AA1-4736-43DC-951E-57D10E6BF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AEE-10A9-4F8F-8F6B-C12C46B3C34C}" type="datetimeFigureOut">
              <a:rPr lang="en-US" smtClean="0"/>
              <a:t>28-Jul-23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DC279-18DD-4AEC-92A1-30D9B043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F701B-3C91-4069-B748-F1DBF684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DF02-95F7-4D7B-93F4-A13F7766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3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7E7A5-CFC2-471A-AB92-145E0496F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E51A38-5192-4D2C-AD0A-F8886BECB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3D417-7378-48E0-BB48-0B8FEC31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AEE-10A9-4F8F-8F6B-C12C46B3C34C}" type="datetimeFigureOut">
              <a:rPr lang="en-US" smtClean="0"/>
              <a:t>28-Jul-23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C3E40-A95F-492D-B345-50F169CC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2170D-4B22-4D26-B154-CAE1EF046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DF02-95F7-4D7B-93F4-A13F7766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2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E654D-3A35-47F3-B5E5-BDB2AD212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EF0D25-ADA2-40FF-BCBE-10E5EBF67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9D865-5669-4103-B3B0-B9F90FB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AEE-10A9-4F8F-8F6B-C12C46B3C34C}" type="datetimeFigureOut">
              <a:rPr lang="en-US" smtClean="0"/>
              <a:t>28-Jul-23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22DD9-E5AB-4124-9803-C0ADAF9E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1F288-EC96-4401-823F-94CC621DA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DF02-95F7-4D7B-93F4-A13F7766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AD8A-59ED-4BB2-94C8-8FFDFECE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578A1-9BB2-4FA0-BD56-CD423FBA2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76C38-EE55-48DA-AD31-5B06E0E3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AEE-10A9-4F8F-8F6B-C12C46B3C34C}" type="datetimeFigureOut">
              <a:rPr lang="en-US" smtClean="0"/>
              <a:t>28-Jul-23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B9F11-3CD8-4417-BF6F-0D8E631E0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81E6A-9BE7-4CFD-87C8-39B810185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DF02-95F7-4D7B-93F4-A13F7766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50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AAF9-B7E5-4178-A39E-7C9B5D8B8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E93DB-29FC-4661-A6F6-62EE5CB5D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665CB-C09E-438A-8876-F9E95B493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AEE-10A9-4F8F-8F6B-C12C46B3C34C}" type="datetimeFigureOut">
              <a:rPr lang="en-US" smtClean="0"/>
              <a:t>28-Jul-23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71831-1A7F-42BD-A853-0F4A7014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3FD27-C18C-449C-9D3A-809CE17E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DF02-95F7-4D7B-93F4-A13F7766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26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9EE3-C34D-4AEC-8EF7-7E3A39FD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D4EB0-C1FD-4C1C-BB0D-750C921B8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C8D57-795E-405E-9DEE-A9B2F1B06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5901A-2E80-42A5-90C0-522426B6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AEE-10A9-4F8F-8F6B-C12C46B3C34C}" type="datetimeFigureOut">
              <a:rPr lang="en-US" smtClean="0"/>
              <a:t>28-Jul-23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57B7A-FD3F-4666-B6F6-C41D5E6E9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9C082-B339-4D22-93C9-7814BB1D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DF02-95F7-4D7B-93F4-A13F7766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A2E2D-6209-4D7C-9738-21BF0B048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B28B7-DC4F-4E28-9023-BD4429675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32E29-657B-4C7F-846D-01969D099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9E8E57-42A1-4462-8797-45960CF4FF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6A2E0-525A-40DF-88AA-63DE25A25D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E03D50-DDE2-4C32-9302-D803BCB13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AEE-10A9-4F8F-8F6B-C12C46B3C34C}" type="datetimeFigureOut">
              <a:rPr lang="en-US" smtClean="0"/>
              <a:t>28-Jul-23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9C51C4-7F41-4D7A-95A6-112A5504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598F05-1E57-4A2B-8072-3F608D01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DF02-95F7-4D7B-93F4-A13F7766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09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58E4-57E7-4CE8-9890-9C0E55B69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64A89-00D2-4841-A59D-0FEEBC825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AEE-10A9-4F8F-8F6B-C12C46B3C34C}" type="datetimeFigureOut">
              <a:rPr lang="en-US" smtClean="0"/>
              <a:t>28-Jul-23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3E32D-8EE1-4008-8131-AC492EAF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475D8-ACB0-4FBD-8544-782ABACB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DF02-95F7-4D7B-93F4-A13F7766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4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2D3CA-BCC3-4260-9BA9-F73A209C2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AEE-10A9-4F8F-8F6B-C12C46B3C34C}" type="datetimeFigureOut">
              <a:rPr lang="en-US" smtClean="0"/>
              <a:t>28-Jul-23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A5DFD3-E30E-40EC-B1DC-B16F7DF63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CD0E1-0E4D-4685-8F98-87758D69C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DF02-95F7-4D7B-93F4-A13F7766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73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0C240-16BA-4C54-8F8B-0FEBFA18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2F2E-DC56-4022-B898-91E64FEC4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18207-CA54-45DA-BEE2-3D118B36D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D2E98-40D8-441B-BCD3-AD10599B5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AEE-10A9-4F8F-8F6B-C12C46B3C34C}" type="datetimeFigureOut">
              <a:rPr lang="en-US" smtClean="0"/>
              <a:t>28-Jul-23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DB396-77D0-4170-B14B-3365ABB6E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73195-0285-41CE-9E72-1B761904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DF02-95F7-4D7B-93F4-A13F7766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1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DC40-3108-4C94-9CF2-2ED5AF27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83ED50-4BE1-4160-9545-1E51FD554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14882-2D1E-495E-8B1B-EA31EA500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068E8-892E-400A-AA85-7AB764B7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AEE-10A9-4F8F-8F6B-C12C46B3C34C}" type="datetimeFigureOut">
              <a:rPr lang="en-US" smtClean="0"/>
              <a:t>28-Jul-23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866FA-F719-4BE4-8F89-6AA2AB261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433AF-C864-4F46-8DC4-9B711C51A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DF02-95F7-4D7B-93F4-A13F7766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EC75A9-BD5F-4398-A01C-8B8E1835B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20869-58BD-485A-B0E8-CE24ADADC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50CAC-CB96-4CCB-882E-394A667F2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30AEE-10A9-4F8F-8F6B-C12C46B3C34C}" type="datetimeFigureOut">
              <a:rPr lang="en-US" smtClean="0"/>
              <a:t>28-Jul-23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BF15C-D2D7-49D8-A218-42B339B3A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F6D44-F2AD-47A0-85A7-68802B13E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3DF02-95F7-4D7B-93F4-A13F7766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view_op=top_venues&amp;hl=en&amp;vq=eng_computervisionpatternrecognition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frared" TargetMode="External"/><Relationship Id="rId2" Type="http://schemas.openxmlformats.org/officeDocument/2006/relationships/hyperlink" Target="https://en.wikipedia.org/wiki/Electromagnetic_spectru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Multispectral_image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en.wikipedia.org/wiki/Ultraviolet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1590E-6576-49A4-AE4E-FE41EC4F1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80202"/>
            <a:ext cx="12191999" cy="2387600"/>
          </a:xfrm>
        </p:spPr>
        <p:txBody>
          <a:bodyPr>
            <a:normAutofit/>
          </a:bodyPr>
          <a:lstStyle/>
          <a:p>
            <a:r>
              <a:rPr lang="en-US" sz="4800" spc="-1" dirty="0">
                <a:solidFill>
                  <a:srgbClr val="7A0000"/>
                </a:solidFill>
                <a:latin typeface="Calibri"/>
              </a:rPr>
              <a:t>CSE 583: Digital Image Processing</a:t>
            </a:r>
            <a:br>
              <a:rPr lang="en-US" sz="4800" spc="-1" dirty="0">
                <a:solidFill>
                  <a:srgbClr val="7A0000"/>
                </a:solidFill>
                <a:latin typeface="Calibri"/>
              </a:rPr>
            </a:br>
            <a:r>
              <a:rPr lang="en-US" sz="6600" b="0" strike="noStrike" spc="-1" dirty="0">
                <a:latin typeface="Calibri"/>
              </a:rPr>
              <a:t>Introduction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8731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3"/>
          <p:cNvSpPr/>
          <p:nvPr/>
        </p:nvSpPr>
        <p:spPr>
          <a:xfrm>
            <a:off x="8597875" y="1431381"/>
            <a:ext cx="1905120" cy="1218960"/>
          </a:xfrm>
          <a:prstGeom prst="rect">
            <a:avLst/>
          </a:prstGeom>
          <a:solidFill>
            <a:srgbClr val="4F81B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/>
            <a:r>
              <a:rPr lang="en-US" sz="2800" spc="-1">
                <a:solidFill>
                  <a:srgbClr val="FFFFFF"/>
                </a:solidFill>
                <a:latin typeface="Calibri"/>
              </a:rPr>
              <a:t>Find avg. gray value</a:t>
            </a:r>
            <a:endParaRPr lang="en-US" sz="2800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8216995" y="2040861"/>
            <a:ext cx="304560" cy="152280"/>
          </a:xfrm>
          <a:custGeom>
            <a:avLst/>
            <a:gdLst/>
            <a:ahLst/>
            <a:cxnLst/>
            <a:rect l="0" t="0" r="r" b="b"/>
            <a:pathLst>
              <a:path w="848" h="425">
                <a:moveTo>
                  <a:pt x="0" y="106"/>
                </a:moveTo>
                <a:lnTo>
                  <a:pt x="635" y="106"/>
                </a:lnTo>
                <a:lnTo>
                  <a:pt x="635" y="0"/>
                </a:lnTo>
                <a:lnTo>
                  <a:pt x="847" y="212"/>
                </a:lnTo>
                <a:lnTo>
                  <a:pt x="635" y="424"/>
                </a:lnTo>
                <a:lnTo>
                  <a:pt x="635" y="318"/>
                </a:lnTo>
                <a:lnTo>
                  <a:pt x="0" y="318"/>
                </a:lnTo>
                <a:lnTo>
                  <a:pt x="0" y="106"/>
                </a:lnTo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53" name="Picture 2"/>
          <p:cNvPicPr/>
          <p:nvPr/>
        </p:nvPicPr>
        <p:blipFill>
          <a:blip r:embed="rId2"/>
          <a:stretch/>
        </p:blipFill>
        <p:spPr>
          <a:xfrm>
            <a:off x="5702395" y="1202781"/>
            <a:ext cx="2466720" cy="1847880"/>
          </a:xfrm>
          <a:prstGeom prst="rect">
            <a:avLst/>
          </a:prstGeom>
          <a:ln>
            <a:noFill/>
          </a:ln>
        </p:spPr>
      </p:pic>
      <p:sp>
        <p:nvSpPr>
          <p:cNvPr id="154" name="CustomShape 5"/>
          <p:cNvSpPr/>
          <p:nvPr/>
        </p:nvSpPr>
        <p:spPr>
          <a:xfrm>
            <a:off x="10655275" y="1964541"/>
            <a:ext cx="304920" cy="152640"/>
          </a:xfrm>
          <a:custGeom>
            <a:avLst/>
            <a:gdLst/>
            <a:ahLst/>
            <a:cxnLst/>
            <a:rect l="0" t="0" r="r" b="b"/>
            <a:pathLst>
              <a:path w="849" h="426">
                <a:moveTo>
                  <a:pt x="0" y="106"/>
                </a:moveTo>
                <a:lnTo>
                  <a:pt x="636" y="106"/>
                </a:lnTo>
                <a:lnTo>
                  <a:pt x="636" y="0"/>
                </a:lnTo>
                <a:lnTo>
                  <a:pt x="848" y="212"/>
                </a:lnTo>
                <a:lnTo>
                  <a:pt x="636" y="425"/>
                </a:lnTo>
                <a:lnTo>
                  <a:pt x="636" y="318"/>
                </a:lnTo>
                <a:lnTo>
                  <a:pt x="0" y="318"/>
                </a:lnTo>
                <a:lnTo>
                  <a:pt x="0" y="106"/>
                </a:lnTo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CustomShape 6"/>
          <p:cNvSpPr/>
          <p:nvPr/>
        </p:nvSpPr>
        <p:spPr>
          <a:xfrm>
            <a:off x="11264755" y="1761501"/>
            <a:ext cx="1219320" cy="58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r>
              <a:rPr lang="en-US" sz="3200" spc="-1">
                <a:solidFill>
                  <a:srgbClr val="000000"/>
                </a:solidFill>
                <a:latin typeface="Calibri"/>
              </a:rPr>
              <a:t>0.67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3B5DA-21D6-42E6-87D1-89AB187DF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70" y="478155"/>
            <a:ext cx="5048250" cy="6105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7F688F-2D82-455F-9190-CE0AE34CA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850" y="3849930"/>
            <a:ext cx="5849056" cy="27275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Scope of DIP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1981200" y="1600200"/>
            <a:ext cx="8229600" cy="1828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spc="-1">
                <a:solidFill>
                  <a:srgbClr val="000000"/>
                </a:solidFill>
                <a:latin typeface="Calibri"/>
              </a:rPr>
              <a:t>Computer Vision: a branch of DIP</a:t>
            </a:r>
          </a:p>
          <a:p>
            <a:pPr marL="742680" lvl="1" indent="-285480">
              <a:spcBef>
                <a:spcPts val="697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emulates human vision through learning</a:t>
            </a:r>
          </a:p>
          <a:p>
            <a:pPr marL="742680" lvl="1" indent="-285480">
              <a:spcBef>
                <a:spcPts val="697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However, it itself is a branch of AI, too.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Scope of DIP</a:t>
            </a:r>
          </a:p>
        </p:txBody>
      </p:sp>
      <p:sp>
        <p:nvSpPr>
          <p:cNvPr id="159" name="TextShape 2"/>
          <p:cNvSpPr txBox="1"/>
          <p:nvPr/>
        </p:nvSpPr>
        <p:spPr>
          <a:xfrm>
            <a:off x="1981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spc="-1">
                <a:solidFill>
                  <a:srgbClr val="000000"/>
                </a:solidFill>
                <a:latin typeface="Calibri"/>
              </a:rPr>
              <a:t>3 levels of DIP</a:t>
            </a:r>
          </a:p>
          <a:p>
            <a:pPr marL="742680" lvl="1" indent="-285480">
              <a:spcBef>
                <a:spcPts val="697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Low level</a:t>
            </a:r>
          </a:p>
          <a:p>
            <a:pPr marL="1143000" lvl="2" indent="-228600">
              <a:spcBef>
                <a:spcPts val="5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I/O: both are images</a:t>
            </a:r>
          </a:p>
          <a:p>
            <a:pPr marL="1143000" lvl="2" indent="-228600">
              <a:spcBef>
                <a:spcPts val="5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Noise removal, enhancement, sharpening</a:t>
            </a:r>
          </a:p>
          <a:p>
            <a:pPr marL="742680" lvl="1" indent="-285480">
              <a:spcBef>
                <a:spcPts val="697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Mid level:</a:t>
            </a:r>
          </a:p>
          <a:p>
            <a:pPr marL="1143000" lvl="2" indent="-228600">
              <a:spcBef>
                <a:spcPts val="5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Output is object, regions</a:t>
            </a:r>
          </a:p>
          <a:p>
            <a:pPr marL="1143000" lvl="2" indent="-228600">
              <a:spcBef>
                <a:spcPts val="5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Image segmentation</a:t>
            </a:r>
          </a:p>
          <a:p>
            <a:pPr marL="742680" lvl="1" indent="-285480">
              <a:spcBef>
                <a:spcPts val="697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High level:</a:t>
            </a:r>
          </a:p>
          <a:p>
            <a:pPr marL="1143000" lvl="2" indent="-228600">
              <a:spcBef>
                <a:spcPts val="5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Recognition, classification, etc</a:t>
            </a:r>
          </a:p>
          <a:p>
            <a:pPr marL="1143000" lvl="2" indent="-228600">
              <a:spcBef>
                <a:spcPts val="598"/>
              </a:spcBef>
              <a:buClr>
                <a:srgbClr val="000000"/>
              </a:buClr>
              <a:buFont typeface="Arial"/>
              <a:buChar char="•"/>
            </a:pPr>
            <a:endParaRPr lang="en-US" sz="2400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Why we need DIP</a:t>
            </a:r>
          </a:p>
        </p:txBody>
      </p:sp>
      <p:pic>
        <p:nvPicPr>
          <p:cNvPr id="169" name="Picture 2"/>
          <p:cNvPicPr/>
          <p:nvPr/>
        </p:nvPicPr>
        <p:blipFill>
          <a:blip r:embed="rId2"/>
          <a:stretch/>
        </p:blipFill>
        <p:spPr>
          <a:xfrm>
            <a:off x="8382000" y="3124080"/>
            <a:ext cx="2095560" cy="2190960"/>
          </a:xfrm>
          <a:prstGeom prst="rect">
            <a:avLst/>
          </a:prstGeom>
          <a:ln>
            <a:noFill/>
          </a:ln>
        </p:spPr>
      </p:pic>
      <p:pic>
        <p:nvPicPr>
          <p:cNvPr id="170" name="Picture 3"/>
          <p:cNvPicPr/>
          <p:nvPr/>
        </p:nvPicPr>
        <p:blipFill>
          <a:blip r:embed="rId3"/>
          <a:stretch/>
        </p:blipFill>
        <p:spPr>
          <a:xfrm>
            <a:off x="5791080" y="3124080"/>
            <a:ext cx="1771920" cy="2590920"/>
          </a:xfrm>
          <a:prstGeom prst="rect">
            <a:avLst/>
          </a:prstGeom>
          <a:ln>
            <a:noFill/>
          </a:ln>
        </p:spPr>
      </p:pic>
      <p:pic>
        <p:nvPicPr>
          <p:cNvPr id="171" name="Picture 4"/>
          <p:cNvPicPr/>
          <p:nvPr/>
        </p:nvPicPr>
        <p:blipFill>
          <a:blip r:embed="rId4"/>
          <a:stretch/>
        </p:blipFill>
        <p:spPr>
          <a:xfrm>
            <a:off x="1981200" y="3048120"/>
            <a:ext cx="3070080" cy="2057400"/>
          </a:xfrm>
          <a:prstGeom prst="rect">
            <a:avLst/>
          </a:prstGeom>
          <a:ln>
            <a:noFill/>
          </a:ln>
        </p:spPr>
      </p:pic>
      <p:pic>
        <p:nvPicPr>
          <p:cNvPr id="172" name="Picture 5"/>
          <p:cNvPicPr/>
          <p:nvPr/>
        </p:nvPicPr>
        <p:blipFill>
          <a:blip r:embed="rId5"/>
          <a:stretch/>
        </p:blipFill>
        <p:spPr>
          <a:xfrm>
            <a:off x="1828920" y="1676520"/>
            <a:ext cx="8296200" cy="609480"/>
          </a:xfrm>
          <a:prstGeom prst="rect">
            <a:avLst/>
          </a:prstGeom>
          <a:ln>
            <a:noFill/>
          </a:ln>
        </p:spPr>
      </p:pic>
      <p:sp>
        <p:nvSpPr>
          <p:cNvPr id="173" name="CustomShape 2"/>
          <p:cNvSpPr/>
          <p:nvPr/>
        </p:nvSpPr>
        <p:spPr>
          <a:xfrm>
            <a:off x="5791080" y="5867280"/>
            <a:ext cx="1981440" cy="45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/>
            <a:r>
              <a:rPr lang="en-US" sz="2400" i="1" spc="-1">
                <a:solidFill>
                  <a:srgbClr val="000000"/>
                </a:solidFill>
                <a:latin typeface="Calibri"/>
              </a:rPr>
              <a:t>Tiger</a:t>
            </a:r>
            <a:r>
              <a:rPr lang="en-US" sz="2400" spc="-1">
                <a:solidFill>
                  <a:srgbClr val="000000"/>
                </a:solidFill>
                <a:latin typeface="Calibri"/>
              </a:rPr>
              <a:t> beetle</a:t>
            </a:r>
          </a:p>
        </p:txBody>
      </p:sp>
      <p:sp>
        <p:nvSpPr>
          <p:cNvPr id="174" name="CustomShape 3"/>
          <p:cNvSpPr/>
          <p:nvPr/>
        </p:nvSpPr>
        <p:spPr>
          <a:xfrm>
            <a:off x="8534280" y="5486400"/>
            <a:ext cx="1981440" cy="52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/>
            <a:r>
              <a:rPr lang="en-US" sz="2800" i="1" spc="-1">
                <a:solidFill>
                  <a:srgbClr val="000000"/>
                </a:solidFill>
                <a:latin typeface="Calibri"/>
              </a:rPr>
              <a:t>Tiger</a:t>
            </a:r>
            <a:r>
              <a:rPr lang="en-US" sz="2800" spc="-1">
                <a:solidFill>
                  <a:srgbClr val="000000"/>
                </a:solidFill>
                <a:latin typeface="Calibri"/>
              </a:rPr>
              <a:t> Lilly</a:t>
            </a:r>
          </a:p>
        </p:txBody>
      </p:sp>
      <p:sp>
        <p:nvSpPr>
          <p:cNvPr id="175" name="CustomShape 4"/>
          <p:cNvSpPr/>
          <p:nvPr/>
        </p:nvSpPr>
        <p:spPr>
          <a:xfrm>
            <a:off x="1828920" y="5486400"/>
            <a:ext cx="3504960" cy="947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r>
              <a:rPr lang="en-US" sz="2800" i="1" spc="-1">
                <a:solidFill>
                  <a:srgbClr val="000000"/>
                </a:solidFill>
                <a:latin typeface="Calibri"/>
              </a:rPr>
              <a:t>Tiger</a:t>
            </a:r>
            <a:r>
              <a:rPr lang="en-US" sz="2800" spc="-1">
                <a:solidFill>
                  <a:srgbClr val="000000"/>
                </a:solidFill>
                <a:latin typeface="Calibri"/>
              </a:rPr>
              <a:t> Woods makes his second ...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Why we need DIP</a:t>
            </a:r>
          </a:p>
        </p:txBody>
      </p:sp>
      <p:pic>
        <p:nvPicPr>
          <p:cNvPr id="177" name="Picture 2"/>
          <p:cNvPicPr/>
          <p:nvPr/>
        </p:nvPicPr>
        <p:blipFill>
          <a:blip r:embed="rId2"/>
          <a:stretch/>
        </p:blipFill>
        <p:spPr>
          <a:xfrm>
            <a:off x="2603770" y="4253760"/>
            <a:ext cx="2095560" cy="2190960"/>
          </a:xfrm>
          <a:prstGeom prst="rect">
            <a:avLst/>
          </a:prstGeom>
          <a:ln>
            <a:noFill/>
          </a:ln>
        </p:spPr>
      </p:pic>
      <p:pic>
        <p:nvPicPr>
          <p:cNvPr id="178" name="Picture 3"/>
          <p:cNvPicPr/>
          <p:nvPr/>
        </p:nvPicPr>
        <p:blipFill>
          <a:blip r:embed="rId3"/>
          <a:stretch/>
        </p:blipFill>
        <p:spPr>
          <a:xfrm>
            <a:off x="209280" y="3962472"/>
            <a:ext cx="1771920" cy="2590920"/>
          </a:xfrm>
          <a:prstGeom prst="rect">
            <a:avLst/>
          </a:prstGeom>
          <a:ln>
            <a:noFill/>
          </a:ln>
        </p:spPr>
      </p:pic>
      <p:pic>
        <p:nvPicPr>
          <p:cNvPr id="179" name="Picture 4"/>
          <p:cNvPicPr/>
          <p:nvPr/>
        </p:nvPicPr>
        <p:blipFill>
          <a:blip r:embed="rId4"/>
          <a:stretch/>
        </p:blipFill>
        <p:spPr>
          <a:xfrm>
            <a:off x="179400" y="1508760"/>
            <a:ext cx="3070080" cy="2057400"/>
          </a:xfrm>
          <a:prstGeom prst="rect">
            <a:avLst/>
          </a:prstGeom>
          <a:ln>
            <a:noFill/>
          </a:ln>
        </p:spPr>
      </p:pic>
      <p:sp>
        <p:nvSpPr>
          <p:cNvPr id="181" name="TextShape 2"/>
          <p:cNvSpPr txBox="1"/>
          <p:nvPr/>
        </p:nvSpPr>
        <p:spPr>
          <a:xfrm>
            <a:off x="5551954" y="2346115"/>
            <a:ext cx="5911039" cy="3232714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/>
          </a:bodyPr>
          <a:lstStyle/>
          <a:p>
            <a:pPr marL="342720" indent="-342720">
              <a:lnSpc>
                <a:spcPct val="90000"/>
              </a:lnSpc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uses only file name or text descriptions</a:t>
            </a:r>
          </a:p>
          <a:p>
            <a:pPr marL="342720" indent="-342720">
              <a:lnSpc>
                <a:spcPct val="90000"/>
              </a:lnSpc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 does not look for the image content</a:t>
            </a:r>
          </a:p>
          <a:p>
            <a:pPr marL="342720" indent="-342720">
              <a:lnSpc>
                <a:spcPct val="80000"/>
              </a:lnSpc>
              <a:spcBef>
                <a:spcPts val="55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</a:rPr>
              <a:t>Rather, we could use DIP to extract </a:t>
            </a:r>
            <a:r>
              <a:rPr lang="en-US" sz="2800" i="1" spc="-1" dirty="0">
                <a:solidFill>
                  <a:srgbClr val="000000"/>
                </a:solidFill>
              </a:rPr>
              <a:t>characteristics/features</a:t>
            </a:r>
            <a:endParaRPr lang="en-US" sz="2800" spc="-1" dirty="0">
              <a:solidFill>
                <a:srgbClr val="000000"/>
              </a:solidFill>
            </a:endParaRPr>
          </a:p>
          <a:p>
            <a:pPr marL="342720" indent="-342720">
              <a:lnSpc>
                <a:spcPct val="80000"/>
              </a:lnSpc>
              <a:spcBef>
                <a:spcPts val="55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</a:rPr>
              <a:t>We could let the machine learn the features and understand the images</a:t>
            </a:r>
          </a:p>
          <a:p>
            <a:pPr marL="342720" indent="-342720">
              <a:lnSpc>
                <a:spcPct val="90000"/>
              </a:lnSpc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Why we need DIP</a:t>
            </a:r>
          </a:p>
        </p:txBody>
      </p:sp>
      <p:sp>
        <p:nvSpPr>
          <p:cNvPr id="189" name="TextShape 2"/>
          <p:cNvSpPr txBox="1"/>
          <p:nvPr/>
        </p:nvSpPr>
        <p:spPr>
          <a:xfrm>
            <a:off x="1981200" y="1752480"/>
            <a:ext cx="8229600" cy="464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DIP is not limited to image retrieval (IR)</a:t>
            </a: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Thousands of real world applications: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Biometric application: Face recognition, finger print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Medical imaging: automatic scanning and detection, X-ray, CT, MRI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Security and surveillance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Environmental monitoring and remote sensing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and so on,  . . 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latin typeface="Calibri"/>
              </a:rPr>
              <a:t>Origin of DIP - </a:t>
            </a:r>
            <a:r>
              <a:rPr lang="en-US" sz="4400" i="1" spc="-1" dirty="0">
                <a:solidFill>
                  <a:srgbClr val="000000"/>
                </a:solidFill>
              </a:rPr>
              <a:t>Crossing the Atlantic</a:t>
            </a:r>
            <a:endParaRPr lang="en-US" sz="4400" spc="-1" dirty="0">
              <a:solidFill>
                <a:srgbClr val="000000"/>
              </a:solidFill>
            </a:endParaRPr>
          </a:p>
          <a:p>
            <a:pPr algn="ctr"/>
            <a:endParaRPr lang="en-US" sz="4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1" name="Picture 2"/>
          <p:cNvPicPr/>
          <p:nvPr/>
        </p:nvPicPr>
        <p:blipFill>
          <a:blip r:embed="rId2"/>
          <a:stretch/>
        </p:blipFill>
        <p:spPr>
          <a:xfrm>
            <a:off x="456960" y="2157287"/>
            <a:ext cx="3200400" cy="2114280"/>
          </a:xfrm>
          <a:prstGeom prst="rect">
            <a:avLst/>
          </a:prstGeom>
          <a:ln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-696782" y="4376929"/>
            <a:ext cx="5507883" cy="138717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sz="2800" i="1" spc="-1" dirty="0">
                <a:solidFill>
                  <a:srgbClr val="000000"/>
                </a:solidFill>
                <a:latin typeface="Calibri"/>
              </a:rPr>
              <a:t>1921</a:t>
            </a:r>
            <a:endParaRPr lang="en-US" sz="2800" spc="-1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en-US" sz="2800" spc="-1" dirty="0">
                <a:solidFill>
                  <a:srgbClr val="000000"/>
                </a:solidFill>
                <a:latin typeface="Calibri"/>
              </a:rPr>
              <a:t>Journey between London 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latin typeface="Calibri"/>
              </a:rPr>
              <a:t>and New York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0E2E3DF1-48A7-4441-BF67-A24773DD4D99}"/>
              </a:ext>
            </a:extLst>
          </p:cNvPr>
          <p:cNvSpPr/>
          <p:nvPr/>
        </p:nvSpPr>
        <p:spPr>
          <a:xfrm>
            <a:off x="1166687" y="4978158"/>
            <a:ext cx="7543800" cy="52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/>
            <a:r>
              <a:rPr lang="en-US" sz="2800" i="1" spc="-1" dirty="0">
                <a:solidFill>
                  <a:srgbClr val="000000"/>
                </a:solidFill>
                <a:latin typeface="Calibri"/>
              </a:rPr>
              <a:t>1922</a:t>
            </a:r>
            <a:endParaRPr lang="en-US" sz="28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5A617AB-87E1-4F3D-960D-7FB045B51AA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074240" y="2068178"/>
            <a:ext cx="2057400" cy="2955960"/>
          </a:xfrm>
          <a:prstGeom prst="rect">
            <a:avLst/>
          </a:prstGeom>
          <a:ln>
            <a:noFill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9672B83-0D33-48A5-AF48-D1FF0472822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435365" y="2298571"/>
            <a:ext cx="2685960" cy="2390760"/>
          </a:xfrm>
          <a:prstGeom prst="rect">
            <a:avLst/>
          </a:prstGeom>
          <a:ln>
            <a:noFill/>
          </a:ln>
        </p:spPr>
      </p:pic>
      <p:sp>
        <p:nvSpPr>
          <p:cNvPr id="8" name="CustomShape 4">
            <a:extLst>
              <a:ext uri="{FF2B5EF4-FFF2-40B4-BE49-F238E27FC236}">
                <a16:creationId xmlns:a16="http://schemas.microsoft.com/office/drawing/2014/main" id="{C7848C35-BC4B-454A-9618-636F3C540839}"/>
              </a:ext>
            </a:extLst>
          </p:cNvPr>
          <p:cNvSpPr/>
          <p:nvPr/>
        </p:nvSpPr>
        <p:spPr>
          <a:xfrm>
            <a:off x="6872992" y="4733438"/>
            <a:ext cx="1524240" cy="58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/>
            <a:r>
              <a:rPr lang="en-US" sz="3200" i="1" spc="-1" dirty="0">
                <a:solidFill>
                  <a:srgbClr val="000000"/>
                </a:solidFill>
                <a:latin typeface="Calibri"/>
              </a:rPr>
              <a:t>1929</a:t>
            </a:r>
            <a:endParaRPr lang="en-US" sz="32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2C907B8-F64E-477B-8218-FEB948D4754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260760" y="2169871"/>
            <a:ext cx="2733840" cy="2648160"/>
          </a:xfrm>
          <a:prstGeom prst="rect">
            <a:avLst/>
          </a:prstGeom>
          <a:ln>
            <a:noFill/>
          </a:ln>
        </p:spPr>
      </p:pic>
      <p:sp>
        <p:nvSpPr>
          <p:cNvPr id="10" name="CustomShape 2">
            <a:extLst>
              <a:ext uri="{FF2B5EF4-FFF2-40B4-BE49-F238E27FC236}">
                <a16:creationId xmlns:a16="http://schemas.microsoft.com/office/drawing/2014/main" id="{004D7A44-17A0-4A2A-AF3E-4F6A1862B201}"/>
              </a:ext>
            </a:extLst>
          </p:cNvPr>
          <p:cNvSpPr/>
          <p:nvPr/>
        </p:nvSpPr>
        <p:spPr>
          <a:xfrm>
            <a:off x="8925493" y="4765617"/>
            <a:ext cx="3612157" cy="181806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sz="2800" b="1" i="1" spc="-1" dirty="0">
                <a:solidFill>
                  <a:srgbClr val="000000"/>
                </a:solidFill>
                <a:latin typeface="Calibri"/>
              </a:rPr>
              <a:t>First picture</a:t>
            </a:r>
            <a:r>
              <a:rPr lang="en-US" sz="2800" i="1" spc="-1" dirty="0">
                <a:solidFill>
                  <a:srgbClr val="000000"/>
                </a:solidFill>
                <a:latin typeface="Calibri"/>
              </a:rPr>
              <a:t> of the </a:t>
            </a:r>
            <a:r>
              <a:rPr lang="en-US" sz="2800" b="1" i="1" spc="-1" dirty="0">
                <a:solidFill>
                  <a:srgbClr val="000000"/>
                </a:solidFill>
                <a:latin typeface="Calibri"/>
              </a:rPr>
              <a:t>moon</a:t>
            </a:r>
            <a:r>
              <a:rPr lang="en-US" sz="2800" i="1" spc="-1" dirty="0">
                <a:solidFill>
                  <a:srgbClr val="000000"/>
                </a:solidFill>
                <a:latin typeface="Calibri"/>
              </a:rPr>
              <a:t> at </a:t>
            </a:r>
            <a:r>
              <a:rPr lang="en-US" sz="2800" b="1" i="1" spc="-1" dirty="0">
                <a:solidFill>
                  <a:srgbClr val="000000"/>
                </a:solidFill>
                <a:latin typeface="Calibri"/>
              </a:rPr>
              <a:t>1964</a:t>
            </a:r>
            <a:endParaRPr lang="en-US" sz="2800" spc="-1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en-US" sz="2800" i="1" spc="-1" dirty="0">
                <a:solidFill>
                  <a:srgbClr val="000000"/>
                </a:solidFill>
                <a:latin typeface="Calibri"/>
              </a:rPr>
              <a:t>taken by spacecraft </a:t>
            </a:r>
            <a:r>
              <a:rPr lang="en-US" sz="2800" b="1" i="1" spc="-1" dirty="0">
                <a:solidFill>
                  <a:srgbClr val="000000"/>
                </a:solidFill>
                <a:latin typeface="Calibri"/>
              </a:rPr>
              <a:t>Ranger 7</a:t>
            </a:r>
            <a:endParaRPr lang="en-US" sz="2800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latin typeface="Calibri"/>
              </a:rPr>
              <a:t>Image Source</a:t>
            </a:r>
          </a:p>
        </p:txBody>
      </p:sp>
      <p:sp>
        <p:nvSpPr>
          <p:cNvPr id="228" name="TextShape 2"/>
          <p:cNvSpPr txBox="1"/>
          <p:nvPr/>
        </p:nvSpPr>
        <p:spPr>
          <a:xfrm>
            <a:off x="510617" y="1238580"/>
            <a:ext cx="11084351" cy="838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i="1" spc="-1" dirty="0">
                <a:solidFill>
                  <a:srgbClr val="000000"/>
                </a:solidFill>
                <a:latin typeface="Calibri"/>
              </a:rPr>
              <a:t>Electromagnetic</a:t>
            </a:r>
            <a:r>
              <a:rPr lang="en-US" sz="2800" spc="-1" dirty="0">
                <a:solidFill>
                  <a:srgbClr val="000000"/>
                </a:solidFill>
                <a:latin typeface="Calibri"/>
              </a:rPr>
              <a:t> (EM) </a:t>
            </a:r>
            <a:r>
              <a:rPr lang="en-US" sz="2800" spc="-1" dirty="0">
                <a:solidFill>
                  <a:srgbClr val="000000"/>
                </a:solidFill>
              </a:rPr>
              <a:t>Spectrum: Sinusoidal wave with varying frequency</a:t>
            </a:r>
          </a:p>
        </p:txBody>
      </p:sp>
      <p:pic>
        <p:nvPicPr>
          <p:cNvPr id="229" name="Picture 2"/>
          <p:cNvPicPr/>
          <p:nvPr/>
        </p:nvPicPr>
        <p:blipFill>
          <a:blip r:embed="rId2"/>
          <a:stretch/>
        </p:blipFill>
        <p:spPr>
          <a:xfrm>
            <a:off x="1228199" y="3623040"/>
            <a:ext cx="8989920" cy="3200400"/>
          </a:xfrm>
          <a:prstGeom prst="rect">
            <a:avLst/>
          </a:prstGeom>
          <a:ln>
            <a:noFill/>
          </a:ln>
        </p:spPr>
      </p:pic>
      <p:grpSp>
        <p:nvGrpSpPr>
          <p:cNvPr id="5" name="Group 3">
            <a:extLst>
              <a:ext uri="{FF2B5EF4-FFF2-40B4-BE49-F238E27FC236}">
                <a16:creationId xmlns:a16="http://schemas.microsoft.com/office/drawing/2014/main" id="{156E07E1-09C4-4056-B8B7-9B6C3F80F091}"/>
              </a:ext>
            </a:extLst>
          </p:cNvPr>
          <p:cNvGrpSpPr/>
          <p:nvPr/>
        </p:nvGrpSpPr>
        <p:grpSpPr>
          <a:xfrm>
            <a:off x="2812199" y="1866960"/>
            <a:ext cx="1143000" cy="838080"/>
            <a:chOff x="1371600" y="3200400"/>
            <a:chExt cx="1143000" cy="83808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F865318-F82B-4D53-97BD-B1FF23252493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1371600" y="3200400"/>
              <a:ext cx="228600" cy="838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E6078EB-B557-48E1-AE91-FAAA38C8A14A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1523880" y="3200400"/>
              <a:ext cx="380880" cy="838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D0CEAD1-C088-4AAF-AAD3-436F346340E8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1828800" y="3200400"/>
              <a:ext cx="685800" cy="8380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" name="Group 4">
            <a:extLst>
              <a:ext uri="{FF2B5EF4-FFF2-40B4-BE49-F238E27FC236}">
                <a16:creationId xmlns:a16="http://schemas.microsoft.com/office/drawing/2014/main" id="{5C69E61E-4ACA-426E-AFBC-37F8DAF2AAF7}"/>
              </a:ext>
            </a:extLst>
          </p:cNvPr>
          <p:cNvGrpSpPr/>
          <p:nvPr/>
        </p:nvGrpSpPr>
        <p:grpSpPr>
          <a:xfrm>
            <a:off x="3802919" y="1866960"/>
            <a:ext cx="4800600" cy="838080"/>
            <a:chOff x="2362320" y="3200400"/>
            <a:chExt cx="4800600" cy="83808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912F6F5-274E-4E99-9830-911B75163462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2362320" y="3200400"/>
              <a:ext cx="960120" cy="838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0C57DD9-8E68-4A8E-B5A0-E0554693F4CB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3002400" y="3200400"/>
              <a:ext cx="1600200" cy="838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70A28FDE-FDDE-4FD4-BF78-F823DC792291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4282560" y="3200400"/>
              <a:ext cx="2880360" cy="838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" name="CustomShape 5">
            <a:extLst>
              <a:ext uri="{FF2B5EF4-FFF2-40B4-BE49-F238E27FC236}">
                <a16:creationId xmlns:a16="http://schemas.microsoft.com/office/drawing/2014/main" id="{10FF0D6B-4541-4ED7-AE6A-7610F4E18A9C}"/>
              </a:ext>
            </a:extLst>
          </p:cNvPr>
          <p:cNvSpPr/>
          <p:nvPr/>
        </p:nvSpPr>
        <p:spPr>
          <a:xfrm>
            <a:off x="1516919" y="2857680"/>
            <a:ext cx="1447560" cy="82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latin typeface="Arial"/>
                <a:ea typeface="Arial"/>
              </a:rPr>
              <a:t>Gamma rays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CustomShape 6">
            <a:extLst>
              <a:ext uri="{FF2B5EF4-FFF2-40B4-BE49-F238E27FC236}">
                <a16:creationId xmlns:a16="http://schemas.microsoft.com/office/drawing/2014/main" id="{57482560-67EE-44D2-8DF7-D699DBD658D7}"/>
              </a:ext>
            </a:extLst>
          </p:cNvPr>
          <p:cNvSpPr/>
          <p:nvPr/>
        </p:nvSpPr>
        <p:spPr>
          <a:xfrm>
            <a:off x="9060719" y="2637000"/>
            <a:ext cx="1447560" cy="82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spc="-1">
                <a:solidFill>
                  <a:srgbClr val="000000"/>
                </a:solidFill>
                <a:latin typeface="Arial"/>
                <a:ea typeface="Arial"/>
              </a:rPr>
              <a:t>Radio wave</a:t>
            </a:r>
            <a:endParaRPr lang="en-US" sz="2400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CustomShape 7">
            <a:extLst>
              <a:ext uri="{FF2B5EF4-FFF2-40B4-BE49-F238E27FC236}">
                <a16:creationId xmlns:a16="http://schemas.microsoft.com/office/drawing/2014/main" id="{A88A48C6-F01A-4120-A5D3-6951B7C3D915}"/>
              </a:ext>
            </a:extLst>
          </p:cNvPr>
          <p:cNvSpPr/>
          <p:nvPr/>
        </p:nvSpPr>
        <p:spPr>
          <a:xfrm>
            <a:off x="8984399" y="2095560"/>
            <a:ext cx="685800" cy="380880"/>
          </a:xfrm>
          <a:custGeom>
            <a:avLst/>
            <a:gdLst/>
            <a:ahLst/>
            <a:cxnLst/>
            <a:rect l="0" t="0" r="r" b="b"/>
            <a:pathLst>
              <a:path w="1907" h="1060">
                <a:moveTo>
                  <a:pt x="0" y="264"/>
                </a:moveTo>
                <a:lnTo>
                  <a:pt x="1376" y="264"/>
                </a:lnTo>
                <a:lnTo>
                  <a:pt x="1376" y="0"/>
                </a:lnTo>
                <a:lnTo>
                  <a:pt x="1906" y="529"/>
                </a:lnTo>
                <a:lnTo>
                  <a:pt x="1376" y="1059"/>
                </a:lnTo>
                <a:lnTo>
                  <a:pt x="1376" y="794"/>
                </a:lnTo>
                <a:lnTo>
                  <a:pt x="0" y="794"/>
                </a:lnTo>
                <a:lnTo>
                  <a:pt x="0" y="264"/>
                </a:lnTo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8">
            <a:extLst>
              <a:ext uri="{FF2B5EF4-FFF2-40B4-BE49-F238E27FC236}">
                <a16:creationId xmlns:a16="http://schemas.microsoft.com/office/drawing/2014/main" id="{62E368E2-A2C4-47CB-9F32-BE7124FD80A4}"/>
              </a:ext>
            </a:extLst>
          </p:cNvPr>
          <p:cNvSpPr/>
          <p:nvPr/>
        </p:nvSpPr>
        <p:spPr>
          <a:xfrm rot="10800000">
            <a:off x="2431319" y="2552400"/>
            <a:ext cx="609840" cy="304920"/>
          </a:xfrm>
          <a:custGeom>
            <a:avLst/>
            <a:gdLst/>
            <a:ahLst/>
            <a:cxnLst/>
            <a:rect l="0" t="0" r="r" b="b"/>
            <a:pathLst>
              <a:path w="1696" h="849">
                <a:moveTo>
                  <a:pt x="0" y="212"/>
                </a:moveTo>
                <a:lnTo>
                  <a:pt x="1271" y="212"/>
                </a:lnTo>
                <a:lnTo>
                  <a:pt x="1271" y="0"/>
                </a:lnTo>
                <a:lnTo>
                  <a:pt x="1695" y="424"/>
                </a:lnTo>
                <a:lnTo>
                  <a:pt x="1271" y="848"/>
                </a:lnTo>
                <a:lnTo>
                  <a:pt x="1271" y="636"/>
                </a:lnTo>
                <a:lnTo>
                  <a:pt x="0" y="636"/>
                </a:lnTo>
                <a:lnTo>
                  <a:pt x="0" y="212"/>
                </a:lnTo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latin typeface="Calibri"/>
              </a:rPr>
              <a:t>Image Source</a:t>
            </a:r>
          </a:p>
        </p:txBody>
      </p:sp>
      <p:sp>
        <p:nvSpPr>
          <p:cNvPr id="242" name="TextShape 2"/>
          <p:cNvSpPr txBox="1"/>
          <p:nvPr/>
        </p:nvSpPr>
        <p:spPr>
          <a:xfrm>
            <a:off x="1981199" y="1248561"/>
            <a:ext cx="10009695" cy="2361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Each energy band can produce image</a:t>
            </a: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Need </a:t>
            </a:r>
            <a:r>
              <a:rPr lang="en-US" sz="2800" i="1" spc="-1" dirty="0">
                <a:solidFill>
                  <a:srgbClr val="000000"/>
                </a:solidFill>
                <a:latin typeface="Calibri"/>
              </a:rPr>
              <a:t>appropriate sensor</a:t>
            </a:r>
            <a:r>
              <a:rPr lang="en-US" sz="2800" spc="-1" dirty="0">
                <a:solidFill>
                  <a:srgbClr val="000000"/>
                </a:solidFill>
                <a:latin typeface="Calibri"/>
              </a:rPr>
              <a:t> to </a:t>
            </a:r>
            <a:r>
              <a:rPr lang="en-US" sz="2800" i="1" spc="-1" dirty="0">
                <a:solidFill>
                  <a:srgbClr val="000000"/>
                </a:solidFill>
                <a:latin typeface="Calibri"/>
              </a:rPr>
              <a:t>see</a:t>
            </a:r>
            <a:r>
              <a:rPr lang="en-US" sz="2800" spc="-1" dirty="0">
                <a:solidFill>
                  <a:srgbClr val="000000"/>
                </a:solidFill>
                <a:latin typeface="Calibri"/>
              </a:rPr>
              <a:t> the spectrum</a:t>
            </a: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</a:rPr>
              <a:t>Human </a:t>
            </a:r>
            <a:r>
              <a:rPr lang="en-US" sz="2800" i="1" spc="-1" dirty="0">
                <a:solidFill>
                  <a:srgbClr val="000000"/>
                </a:solidFill>
              </a:rPr>
              <a:t>can see </a:t>
            </a:r>
            <a:r>
              <a:rPr lang="en-US" sz="2800" spc="-1" dirty="0">
                <a:solidFill>
                  <a:srgbClr val="000000"/>
                </a:solidFill>
              </a:rPr>
              <a:t>only the visible spectrum</a:t>
            </a: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</a:rPr>
              <a:t>High energy spectrum can be dangerous for the human eye.</a:t>
            </a: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</a:endParaRP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3" name="Picture 2"/>
          <p:cNvPicPr/>
          <p:nvPr/>
        </p:nvPicPr>
        <p:blipFill>
          <a:blip r:embed="rId2"/>
          <a:stretch/>
        </p:blipFill>
        <p:spPr>
          <a:xfrm>
            <a:off x="1469785" y="3529432"/>
            <a:ext cx="8989920" cy="3200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256071-FB1E-487A-A82A-CABCE216C037}"/>
              </a:ext>
            </a:extLst>
          </p:cNvPr>
          <p:cNvSpPr/>
          <p:nvPr/>
        </p:nvSpPr>
        <p:spPr>
          <a:xfrm>
            <a:off x="798921" y="1523350"/>
            <a:ext cx="11097706" cy="2426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97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1" spc="-1" dirty="0">
                <a:solidFill>
                  <a:srgbClr val="000000"/>
                </a:solidFill>
                <a:latin typeface="Calibri"/>
              </a:rPr>
              <a:t>Digital imaging </a:t>
            </a:r>
            <a:r>
              <a:rPr lang="en-US" sz="2800" spc="-1" dirty="0">
                <a:solidFill>
                  <a:srgbClr val="000000"/>
                </a:solidFill>
                <a:latin typeface="Calibri"/>
              </a:rPr>
              <a:t>is the process of converting a picture or document into a digital file stored on a computer. </a:t>
            </a:r>
          </a:p>
          <a:p>
            <a:pPr marL="457200" indent="-457200">
              <a:spcBef>
                <a:spcPts val="697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This process is accomplished through the use of a scanner, digital camera, or other devices.</a:t>
            </a:r>
          </a:p>
          <a:p>
            <a:pPr marL="457200" indent="-457200">
              <a:spcBef>
                <a:spcPts val="697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110D33BA-1845-4111-942B-8B86722B45E9}"/>
              </a:ext>
            </a:extLst>
          </p:cNvPr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latin typeface="Calibri"/>
              </a:rPr>
              <a:t>What is Imaging?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ED11-D4A4-477E-9D7B-60EC24080978}"/>
              </a:ext>
            </a:extLst>
          </p:cNvPr>
          <p:cNvSpPr txBox="1"/>
          <p:nvPr/>
        </p:nvSpPr>
        <p:spPr>
          <a:xfrm>
            <a:off x="1470582" y="3727800"/>
            <a:ext cx="2884602" cy="3213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97"/>
              </a:spcBef>
              <a:buClr>
                <a:srgbClr val="000000"/>
              </a:buClr>
            </a:pPr>
            <a:r>
              <a:rPr lang="en-US" b="1" spc="-1" dirty="0">
                <a:solidFill>
                  <a:srgbClr val="000000"/>
                </a:solidFill>
              </a:rPr>
              <a:t>Imaging with </a:t>
            </a:r>
          </a:p>
          <a:p>
            <a:pPr marL="457200" indent="-457200">
              <a:spcBef>
                <a:spcPts val="697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</a:rPr>
              <a:t>Gamma-Ray</a:t>
            </a:r>
          </a:p>
          <a:p>
            <a:pPr marL="457200" indent="-457200">
              <a:spcBef>
                <a:spcPts val="697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</a:rPr>
              <a:t>X-ray</a:t>
            </a:r>
          </a:p>
          <a:p>
            <a:pPr marL="457200" indent="-457200">
              <a:spcBef>
                <a:spcPts val="697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</a:rPr>
              <a:t>Ultraviolet</a:t>
            </a:r>
          </a:p>
          <a:p>
            <a:pPr marL="457200" indent="-457200">
              <a:spcBef>
                <a:spcPts val="697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</a:rPr>
              <a:t>Visible and Infrared</a:t>
            </a:r>
          </a:p>
          <a:p>
            <a:pPr marL="457200" indent="-457200">
              <a:spcBef>
                <a:spcPts val="697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</a:rPr>
              <a:t>Microwave</a:t>
            </a:r>
          </a:p>
          <a:p>
            <a:pPr marL="457200" indent="-457200">
              <a:spcBef>
                <a:spcPts val="697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</a:rPr>
              <a:t>Radio, MRI</a:t>
            </a:r>
          </a:p>
          <a:p>
            <a:pPr marL="457200" indent="-457200">
              <a:spcBef>
                <a:spcPts val="697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pc="-1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C9A960-9BC3-40E5-88AE-258F28344E57}"/>
              </a:ext>
            </a:extLst>
          </p:cNvPr>
          <p:cNvSpPr txBox="1"/>
          <p:nvPr/>
        </p:nvSpPr>
        <p:spPr>
          <a:xfrm>
            <a:off x="5803825" y="3949655"/>
            <a:ext cx="4354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Ultra-sound Imaging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generated by 3D computer model</a:t>
            </a:r>
          </a:p>
        </p:txBody>
      </p:sp>
    </p:spTree>
    <p:extLst>
      <p:ext uri="{BB962C8B-B14F-4D97-AF65-F5344CB8AC3E}">
        <p14:creationId xmlns:p14="http://schemas.microsoft.com/office/powerpoint/2010/main" val="559057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latin typeface="Calibri"/>
              </a:rPr>
              <a:t>Reference Book</a:t>
            </a:r>
          </a:p>
        </p:txBody>
      </p:sp>
      <p:sp>
        <p:nvSpPr>
          <p:cNvPr id="47" name="TextShape 2"/>
          <p:cNvSpPr txBox="1"/>
          <p:nvPr/>
        </p:nvSpPr>
        <p:spPr>
          <a:xfrm>
            <a:off x="2253311" y="1477713"/>
            <a:ext cx="9549047" cy="36576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Digital Image Processing, 4</a:t>
            </a:r>
            <a:r>
              <a:rPr lang="en-US" sz="2800" i="1" spc="-1" baseline="30000" dirty="0">
                <a:solidFill>
                  <a:srgbClr val="000000"/>
                </a:solidFill>
                <a:latin typeface="Calibri"/>
              </a:rPr>
              <a:t>th</a:t>
            </a:r>
            <a:r>
              <a:rPr lang="en-US" sz="2800" i="1" spc="-1" dirty="0">
                <a:solidFill>
                  <a:srgbClr val="000000"/>
                </a:solidFill>
                <a:latin typeface="Calibri"/>
              </a:rPr>
              <a:t> Edition</a:t>
            </a:r>
            <a:endParaRPr lang="en-US" sz="2800" spc="-1" dirty="0">
              <a:solidFill>
                <a:srgbClr val="000000"/>
              </a:solidFill>
              <a:latin typeface="Calibri"/>
            </a:endParaRPr>
          </a:p>
          <a:p>
            <a:pPr marL="800100" lvl="1" indent="-342900">
              <a:spcBef>
                <a:spcPts val="598"/>
              </a:spcBef>
              <a:buClr>
                <a:srgbClr val="000000"/>
              </a:buClr>
              <a:buFontTx/>
              <a:buChar char="-"/>
            </a:pPr>
            <a:r>
              <a:rPr lang="en-US" sz="2400" spc="-1" dirty="0">
                <a:solidFill>
                  <a:srgbClr val="000000"/>
                </a:solidFill>
              </a:rPr>
              <a:t>Rafael C. Gonzalez, Richard E. Woods</a:t>
            </a:r>
          </a:p>
          <a:p>
            <a:pPr marL="800100" lvl="1" indent="-342900">
              <a:spcBef>
                <a:spcPts val="598"/>
              </a:spcBef>
              <a:buClr>
                <a:srgbClr val="000000"/>
              </a:buClr>
              <a:buFontTx/>
              <a:buChar char="-"/>
            </a:pPr>
            <a:endParaRPr lang="en-US" sz="2400" spc="-1" dirty="0">
              <a:solidFill>
                <a:srgbClr val="000000"/>
              </a:solidFill>
              <a:latin typeface="Calibri"/>
            </a:endParaRP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</a:rPr>
              <a:t>Digital Image Processing Using MATLAB, 3</a:t>
            </a:r>
            <a:r>
              <a:rPr lang="en-US" sz="2800" i="1" spc="-1" baseline="30000" dirty="0">
                <a:solidFill>
                  <a:srgbClr val="000000"/>
                </a:solidFill>
              </a:rPr>
              <a:t>rd</a:t>
            </a:r>
            <a:r>
              <a:rPr lang="en-US" sz="2800" spc="-1" dirty="0">
                <a:solidFill>
                  <a:srgbClr val="000000"/>
                </a:solidFill>
              </a:rPr>
              <a:t> Ed.</a:t>
            </a:r>
          </a:p>
          <a:p>
            <a:pPr marL="800100" lvl="1" indent="-342900">
              <a:spcBef>
                <a:spcPts val="697"/>
              </a:spcBef>
              <a:buClr>
                <a:srgbClr val="000000"/>
              </a:buClr>
              <a:buFontTx/>
              <a:buChar char="-"/>
            </a:pPr>
            <a:r>
              <a:rPr lang="en-US" sz="2400" spc="-1" dirty="0">
                <a:solidFill>
                  <a:srgbClr val="000000"/>
                </a:solidFill>
              </a:rPr>
              <a:t>Rafael C. Gonzalez, Richard E. Woods and Steven L. </a:t>
            </a:r>
            <a:r>
              <a:rPr lang="en-US" sz="2400" spc="-1" dirty="0" err="1">
                <a:solidFill>
                  <a:srgbClr val="000000"/>
                </a:solidFill>
              </a:rPr>
              <a:t>Eddins</a:t>
            </a:r>
            <a:endParaRPr lang="en-US" sz="2400" spc="-1" dirty="0">
              <a:solidFill>
                <a:srgbClr val="000000"/>
              </a:solidFill>
            </a:endParaRPr>
          </a:p>
          <a:p>
            <a:pPr lvl="1">
              <a:spcBef>
                <a:spcPts val="598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Gamma Ray Imaging</a:t>
            </a:r>
          </a:p>
        </p:txBody>
      </p:sp>
      <p:sp>
        <p:nvSpPr>
          <p:cNvPr id="310" name="TextShape 2"/>
          <p:cNvSpPr txBox="1"/>
          <p:nvPr/>
        </p:nvSpPr>
        <p:spPr>
          <a:xfrm>
            <a:off x="1980840" y="1447560"/>
            <a:ext cx="4343400" cy="2361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500" lnSpcReduction="10000"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Main uses: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Astronomy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Nuclear medicine</a:t>
            </a:r>
          </a:p>
          <a:p>
            <a:pPr marL="1143000" lvl="2" indent="-228600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FF0000"/>
                </a:solidFill>
                <a:latin typeface="Calibri"/>
              </a:rPr>
              <a:t>Inject radio active element into body</a:t>
            </a:r>
          </a:p>
          <a:p>
            <a:pPr marL="1143000" lvl="2" indent="-228600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Radiations collected by gamma ray detectors</a:t>
            </a:r>
          </a:p>
        </p:txBody>
      </p:sp>
      <p:pic>
        <p:nvPicPr>
          <p:cNvPr id="311" name="Picture 2"/>
          <p:cNvPicPr/>
          <p:nvPr/>
        </p:nvPicPr>
        <p:blipFill>
          <a:blip r:embed="rId2"/>
          <a:stretch/>
        </p:blipFill>
        <p:spPr>
          <a:xfrm>
            <a:off x="7162680" y="1523880"/>
            <a:ext cx="2886120" cy="452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Gamma Ray Imaging</a:t>
            </a:r>
          </a:p>
        </p:txBody>
      </p:sp>
      <p:sp>
        <p:nvSpPr>
          <p:cNvPr id="313" name="TextShape 2"/>
          <p:cNvSpPr txBox="1"/>
          <p:nvPr/>
        </p:nvSpPr>
        <p:spPr>
          <a:xfrm>
            <a:off x="774441" y="1447920"/>
            <a:ext cx="5409840" cy="2361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PET (Positron Emission Tomography) Imaging: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Similar to CAT or CT imaging</a:t>
            </a:r>
          </a:p>
          <a:p>
            <a:pPr marL="342720" indent="-342720">
              <a:spcBef>
                <a:spcPts val="598"/>
              </a:spcBef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4" name="Picture 2"/>
          <p:cNvPicPr/>
          <p:nvPr/>
        </p:nvPicPr>
        <p:blipFill>
          <a:blip r:embed="rId2"/>
          <a:stretch/>
        </p:blipFill>
        <p:spPr>
          <a:xfrm>
            <a:off x="6781800" y="1447920"/>
            <a:ext cx="2962440" cy="4616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CT, CAT, PET Technology</a:t>
            </a:r>
          </a:p>
        </p:txBody>
      </p:sp>
      <p:sp>
        <p:nvSpPr>
          <p:cNvPr id="316" name="TextShape 2"/>
          <p:cNvSpPr txBox="1"/>
          <p:nvPr/>
        </p:nvSpPr>
        <p:spPr>
          <a:xfrm>
            <a:off x="725864" y="1447560"/>
            <a:ext cx="5598376" cy="38862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 lnSpcReduction="20000"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These have similar arrangements</a:t>
            </a: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CAT, CT (computed tomography):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allows doctors to see inside your body. It uses a combination of X-rays and a computer to </a:t>
            </a:r>
            <a:r>
              <a:rPr lang="en-US" sz="2800" spc="-1" dirty="0">
                <a:solidFill>
                  <a:srgbClr val="FF0000"/>
                </a:solidFill>
                <a:latin typeface="Calibri"/>
              </a:rPr>
              <a:t>create pictures of your organs, bones, and other tissues.</a:t>
            </a:r>
            <a:r>
              <a:rPr lang="en-US" sz="2800" spc="-1" dirty="0">
                <a:solidFill>
                  <a:srgbClr val="000000"/>
                </a:solidFill>
                <a:latin typeface="Calibri"/>
              </a:rPr>
              <a:t> It shows more detail than a regular X-ray.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PET (Positron emission tomography):  injected radioactive element which emits positron</a:t>
            </a:r>
          </a:p>
        </p:txBody>
      </p:sp>
      <p:pic>
        <p:nvPicPr>
          <p:cNvPr id="317" name="Picture 2"/>
          <p:cNvPicPr/>
          <p:nvPr/>
        </p:nvPicPr>
        <p:blipFill>
          <a:blip r:embed="rId2"/>
          <a:stretch/>
        </p:blipFill>
        <p:spPr>
          <a:xfrm>
            <a:off x="6159360" y="1143000"/>
            <a:ext cx="4508640" cy="563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X-Ray Imaging</a:t>
            </a:r>
          </a:p>
        </p:txBody>
      </p:sp>
      <p:sp>
        <p:nvSpPr>
          <p:cNvPr id="322" name="TextShape 2"/>
          <p:cNvSpPr txBox="1"/>
          <p:nvPr/>
        </p:nvSpPr>
        <p:spPr>
          <a:xfrm>
            <a:off x="1752240" y="1447560"/>
            <a:ext cx="4343400" cy="33526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Too many uses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Medical diagnostic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Security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Factory inspection, </a:t>
            </a:r>
            <a:r>
              <a:rPr lang="en-US" sz="2400" spc="-1" dirty="0" err="1">
                <a:solidFill>
                  <a:srgbClr val="000000"/>
                </a:solidFill>
                <a:latin typeface="Calibri"/>
              </a:rPr>
              <a:t>etc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FF0000"/>
                </a:solidFill>
                <a:latin typeface="Calibri"/>
              </a:rPr>
              <a:t>Object is placed in between source and sensor film</a:t>
            </a:r>
          </a:p>
        </p:txBody>
      </p:sp>
      <p:pic>
        <p:nvPicPr>
          <p:cNvPr id="323" name="Picture 2"/>
          <p:cNvPicPr/>
          <p:nvPr/>
        </p:nvPicPr>
        <p:blipFill>
          <a:blip r:embed="rId2"/>
          <a:stretch/>
        </p:blipFill>
        <p:spPr>
          <a:xfrm>
            <a:off x="5943720" y="1371600"/>
            <a:ext cx="4694040" cy="472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UV Imaging</a:t>
            </a:r>
          </a:p>
        </p:txBody>
      </p:sp>
      <p:sp>
        <p:nvSpPr>
          <p:cNvPr id="328" name="TextShape 2"/>
          <p:cNvSpPr txBox="1"/>
          <p:nvPr/>
        </p:nvSpPr>
        <p:spPr>
          <a:xfrm>
            <a:off x="1600320" y="1447920"/>
            <a:ext cx="4114800" cy="36576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Used in fluorescence microscopy</a:t>
            </a: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Way: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UV ray directed to a fluorescent material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Excited material emits visible (</a:t>
            </a:r>
            <a:r>
              <a:rPr lang="en-US" sz="2400" spc="-1">
                <a:solidFill>
                  <a:srgbClr val="FF3300"/>
                </a:solidFill>
                <a:latin typeface="Calibri"/>
              </a:rPr>
              <a:t>red</a:t>
            </a:r>
            <a:r>
              <a:rPr lang="en-US" sz="2400" spc="-1">
                <a:solidFill>
                  <a:srgbClr val="000000"/>
                </a:solidFill>
                <a:latin typeface="Calibri"/>
              </a:rPr>
              <a:t>) light which is then detected</a:t>
            </a:r>
          </a:p>
        </p:txBody>
      </p:sp>
      <p:pic>
        <p:nvPicPr>
          <p:cNvPr id="329" name="Picture 2"/>
          <p:cNvPicPr/>
          <p:nvPr/>
        </p:nvPicPr>
        <p:blipFill>
          <a:blip r:embed="rId2"/>
          <a:stretch/>
        </p:blipFill>
        <p:spPr>
          <a:xfrm>
            <a:off x="5638800" y="1371600"/>
            <a:ext cx="5029200" cy="3798720"/>
          </a:xfrm>
          <a:prstGeom prst="rect">
            <a:avLst/>
          </a:prstGeom>
          <a:ln>
            <a:noFill/>
          </a:ln>
        </p:spPr>
      </p:pic>
      <p:sp>
        <p:nvSpPr>
          <p:cNvPr id="330" name="CustomShape 3"/>
          <p:cNvSpPr/>
          <p:nvPr/>
        </p:nvSpPr>
        <p:spPr>
          <a:xfrm>
            <a:off x="6096000" y="5410080"/>
            <a:ext cx="1905120" cy="3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Arial"/>
                <a:ea typeface="Arial"/>
              </a:rPr>
              <a:t>Good corn</a:t>
            </a:r>
            <a:endParaRPr lang="en-US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8382000" y="5410080"/>
            <a:ext cx="1905120" cy="3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Corn with ‘smut’</a:t>
            </a:r>
            <a:endParaRPr lang="en-US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Imaging in Visible and Infrared</a:t>
            </a:r>
          </a:p>
        </p:txBody>
      </p:sp>
      <p:sp>
        <p:nvSpPr>
          <p:cNvPr id="333" name="TextShape 2"/>
          <p:cNvSpPr txBox="1"/>
          <p:nvPr/>
        </p:nvSpPr>
        <p:spPr>
          <a:xfrm>
            <a:off x="1676280" y="1447560"/>
            <a:ext cx="5181840" cy="609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Outnumbered all other bands</a:t>
            </a:r>
          </a:p>
        </p:txBody>
      </p:sp>
      <p:pic>
        <p:nvPicPr>
          <p:cNvPr id="334" name="Picture 333"/>
          <p:cNvPicPr/>
          <p:nvPr/>
        </p:nvPicPr>
        <p:blipFill>
          <a:blip r:embed="rId2"/>
          <a:srcRect b="17380"/>
          <a:stretch/>
        </p:blipFill>
        <p:spPr>
          <a:xfrm>
            <a:off x="2416080" y="2495520"/>
            <a:ext cx="3908520" cy="4362480"/>
          </a:xfrm>
          <a:prstGeom prst="rect">
            <a:avLst/>
          </a:prstGeom>
          <a:ln>
            <a:noFill/>
          </a:ln>
        </p:spPr>
      </p:pic>
      <p:pic>
        <p:nvPicPr>
          <p:cNvPr id="335" name="Picture 334"/>
          <p:cNvPicPr/>
          <p:nvPr/>
        </p:nvPicPr>
        <p:blipFill>
          <a:blip r:embed="rId3"/>
          <a:srcRect l="20352" r="709" b="3502"/>
          <a:stretch/>
        </p:blipFill>
        <p:spPr>
          <a:xfrm>
            <a:off x="6781800" y="1828800"/>
            <a:ext cx="3886200" cy="5029200"/>
          </a:xfrm>
          <a:prstGeom prst="rect">
            <a:avLst/>
          </a:prstGeom>
          <a:ln>
            <a:noFill/>
          </a:ln>
        </p:spPr>
      </p:pic>
      <p:sp>
        <p:nvSpPr>
          <p:cNvPr id="336" name="CustomShape 3"/>
          <p:cNvSpPr/>
          <p:nvPr/>
        </p:nvSpPr>
        <p:spPr>
          <a:xfrm rot="16200000">
            <a:off x="823440" y="4469400"/>
            <a:ext cx="2530800" cy="39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spcBef>
                <a:spcPts val="1247"/>
              </a:spcBef>
            </a:pPr>
            <a:r>
              <a:rPr lang="en-US" sz="2000" spc="-1">
                <a:solidFill>
                  <a:srgbClr val="0000FF"/>
                </a:solidFill>
                <a:latin typeface="Arial"/>
                <a:ea typeface="Arial"/>
              </a:rPr>
              <a:t>Microscopic images</a:t>
            </a:r>
            <a:endParaRPr lang="en-US" sz="2000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7" name="CustomShape 4"/>
          <p:cNvSpPr/>
          <p:nvPr/>
        </p:nvSpPr>
        <p:spPr>
          <a:xfrm>
            <a:off x="7010400" y="1371600"/>
            <a:ext cx="3581280" cy="39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spcBef>
                <a:spcPts val="1247"/>
              </a:spcBef>
            </a:pPr>
            <a:r>
              <a:rPr lang="en-US" sz="2000" spc="-1">
                <a:solidFill>
                  <a:srgbClr val="0000FF"/>
                </a:solidFill>
                <a:latin typeface="Arial"/>
                <a:ea typeface="Arial"/>
              </a:rPr>
              <a:t>Images for visual Inspection</a:t>
            </a:r>
            <a:endParaRPr lang="en-US" sz="2000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Imaging in Visible and Infrared</a:t>
            </a:r>
          </a:p>
        </p:txBody>
      </p:sp>
      <p:pic>
        <p:nvPicPr>
          <p:cNvPr id="339" name="Picture 2"/>
          <p:cNvPicPr/>
          <p:nvPr/>
        </p:nvPicPr>
        <p:blipFill>
          <a:blip r:embed="rId2"/>
          <a:stretch/>
        </p:blipFill>
        <p:spPr>
          <a:xfrm>
            <a:off x="233978" y="3223260"/>
            <a:ext cx="6782040" cy="3581280"/>
          </a:xfrm>
          <a:prstGeom prst="rect">
            <a:avLst/>
          </a:prstGeom>
          <a:ln>
            <a:noFill/>
          </a:ln>
        </p:spPr>
      </p:pic>
      <p:pic>
        <p:nvPicPr>
          <p:cNvPr id="340" name="Picture 3"/>
          <p:cNvPicPr/>
          <p:nvPr/>
        </p:nvPicPr>
        <p:blipFill>
          <a:blip r:embed="rId3"/>
          <a:stretch/>
        </p:blipFill>
        <p:spPr>
          <a:xfrm>
            <a:off x="6372520" y="1301556"/>
            <a:ext cx="5505328" cy="3034774"/>
          </a:xfrm>
          <a:prstGeom prst="rect">
            <a:avLst/>
          </a:prstGeom>
          <a:ln>
            <a:noFill/>
          </a:ln>
        </p:spPr>
      </p:pic>
      <p:sp>
        <p:nvSpPr>
          <p:cNvPr id="341" name="CustomShape 2"/>
          <p:cNvSpPr/>
          <p:nvPr/>
        </p:nvSpPr>
        <p:spPr>
          <a:xfrm>
            <a:off x="7213982" y="5363566"/>
            <a:ext cx="1981080" cy="947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spcBef>
                <a:spcPts val="1749"/>
              </a:spcBef>
            </a:pPr>
            <a:r>
              <a:rPr lang="en-US" sz="2800" b="1" spc="-1" dirty="0">
                <a:solidFill>
                  <a:srgbClr val="7A0000"/>
                </a:solidFill>
                <a:latin typeface="Arial"/>
                <a:ea typeface="Arial"/>
              </a:rPr>
              <a:t>Infrared imaging</a:t>
            </a:r>
            <a:endParaRPr lang="en-US" sz="2800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Imaging in microwave band</a:t>
            </a:r>
          </a:p>
        </p:txBody>
      </p:sp>
      <p:sp>
        <p:nvSpPr>
          <p:cNvPr id="350" name="TextShape 2"/>
          <p:cNvSpPr txBox="1"/>
          <p:nvPr/>
        </p:nvSpPr>
        <p:spPr>
          <a:xfrm>
            <a:off x="295375" y="2059396"/>
            <a:ext cx="5059050" cy="4068027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8500"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Radar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can see at any region at any time, at any condition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uses its own illumination (microwave pulse) to illuminate the object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collects reflected energy by antenna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is suitable for </a:t>
            </a:r>
            <a:r>
              <a:rPr lang="en-US" sz="2400" spc="-1" dirty="0">
                <a:solidFill>
                  <a:srgbClr val="FF0000"/>
                </a:solidFill>
                <a:latin typeface="Calibri"/>
              </a:rPr>
              <a:t>inaccessible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 region</a:t>
            </a:r>
          </a:p>
        </p:txBody>
      </p:sp>
      <p:pic>
        <p:nvPicPr>
          <p:cNvPr id="351" name="Picture 350"/>
          <p:cNvPicPr/>
          <p:nvPr/>
        </p:nvPicPr>
        <p:blipFill>
          <a:blip r:embed="rId2"/>
          <a:srcRect l="26796"/>
          <a:stretch/>
        </p:blipFill>
        <p:spPr>
          <a:xfrm>
            <a:off x="6315959" y="1838159"/>
            <a:ext cx="5580667" cy="3770789"/>
          </a:xfrm>
          <a:prstGeom prst="rect">
            <a:avLst/>
          </a:prstGeom>
          <a:ln>
            <a:noFill/>
          </a:ln>
        </p:spPr>
      </p:pic>
      <p:sp>
        <p:nvSpPr>
          <p:cNvPr id="352" name="CustomShape 3"/>
          <p:cNvSpPr/>
          <p:nvPr/>
        </p:nvSpPr>
        <p:spPr>
          <a:xfrm>
            <a:off x="7340217" y="5608948"/>
            <a:ext cx="3745704" cy="40229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spcBef>
                <a:spcPts val="1247"/>
              </a:spcBef>
            </a:pPr>
            <a:r>
              <a:rPr lang="en-US" sz="2000" spc="-1" dirty="0">
                <a:solidFill>
                  <a:srgbClr val="000000"/>
                </a:solidFill>
                <a:latin typeface="Arial"/>
                <a:ea typeface="Arial"/>
              </a:rPr>
              <a:t>Mountains in southern Tibet</a:t>
            </a:r>
            <a:endParaRPr lang="en-US" sz="2000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Imaging in radio band</a:t>
            </a:r>
          </a:p>
        </p:txBody>
      </p:sp>
      <p:sp>
        <p:nvSpPr>
          <p:cNvPr id="354" name="TextShape 2"/>
          <p:cNvSpPr txBox="1"/>
          <p:nvPr/>
        </p:nvSpPr>
        <p:spPr>
          <a:xfrm>
            <a:off x="252472" y="2012261"/>
            <a:ext cx="6261449" cy="4661915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MRI (Magnetic resonance imaging)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Patient is placed in a strong magnetic place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Radio wave passes through body</a:t>
            </a:r>
          </a:p>
          <a:p>
            <a:pPr marL="342720" indent="-342720">
              <a:spcBef>
                <a:spcPts val="598"/>
              </a:spcBef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5" name="Picture 3"/>
          <p:cNvPicPr/>
          <p:nvPr/>
        </p:nvPicPr>
        <p:blipFill>
          <a:blip r:embed="rId2"/>
          <a:stretch/>
        </p:blipFill>
        <p:spPr>
          <a:xfrm>
            <a:off x="6653054" y="1799069"/>
            <a:ext cx="4795920" cy="220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Imaging from other modalities</a:t>
            </a:r>
          </a:p>
        </p:txBody>
      </p:sp>
      <p:sp>
        <p:nvSpPr>
          <p:cNvPr id="357" name="TextShape 2"/>
          <p:cNvSpPr txBox="1"/>
          <p:nvPr/>
        </p:nvSpPr>
        <p:spPr>
          <a:xfrm>
            <a:off x="4270340" y="1435628"/>
            <a:ext cx="2895840" cy="3124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Ultrasound</a:t>
            </a: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Calibri"/>
            </a:endParaRP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Calibri"/>
            </a:endParaRP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8" name="Picture 2"/>
          <p:cNvPicPr/>
          <p:nvPr/>
        </p:nvPicPr>
        <p:blipFill>
          <a:blip r:embed="rId2"/>
          <a:stretch/>
        </p:blipFill>
        <p:spPr>
          <a:xfrm>
            <a:off x="6561722" y="1417320"/>
            <a:ext cx="5362560" cy="2057400"/>
          </a:xfrm>
          <a:prstGeom prst="rect">
            <a:avLst/>
          </a:prstGeom>
          <a:ln>
            <a:noFill/>
          </a:ln>
        </p:spPr>
      </p:pic>
      <p:pic>
        <p:nvPicPr>
          <p:cNvPr id="359" name="Picture 358"/>
          <p:cNvPicPr/>
          <p:nvPr/>
        </p:nvPicPr>
        <p:blipFill>
          <a:blip r:embed="rId3"/>
          <a:srcRect l="20412"/>
          <a:stretch/>
        </p:blipFill>
        <p:spPr>
          <a:xfrm>
            <a:off x="7758259" y="3908279"/>
            <a:ext cx="4363984" cy="1974046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5BA854-3449-48D8-84E5-0A8139885434}"/>
              </a:ext>
            </a:extLst>
          </p:cNvPr>
          <p:cNvSpPr/>
          <p:nvPr/>
        </p:nvSpPr>
        <p:spPr>
          <a:xfrm>
            <a:off x="144545" y="3493028"/>
            <a:ext cx="7406326" cy="3198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spc="-1" dirty="0">
                <a:solidFill>
                  <a:srgbClr val="000000"/>
                </a:solidFill>
              </a:rPr>
              <a:t>Seismic imaging </a:t>
            </a:r>
            <a:r>
              <a:rPr lang="en-US" sz="2800" spc="-1" dirty="0">
                <a:solidFill>
                  <a:srgbClr val="000000"/>
                </a:solidFill>
              </a:rPr>
              <a:t>directs an intense sound source into the ground to evaluate subsurface conditions and to possibly detect high concentrations of contamination. </a:t>
            </a: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</a:rPr>
              <a:t>Receivers called </a:t>
            </a:r>
            <a:r>
              <a:rPr lang="en-US" sz="2800" b="1" spc="-1" dirty="0">
                <a:solidFill>
                  <a:srgbClr val="000000"/>
                </a:solidFill>
              </a:rPr>
              <a:t>geophones</a:t>
            </a:r>
            <a:r>
              <a:rPr lang="en-US" sz="2800" spc="-1" dirty="0">
                <a:solidFill>
                  <a:srgbClr val="000000"/>
                </a:solidFill>
              </a:rPr>
              <a:t>, analogous to microphones. Data processing turns these signals into images of the geologic structure.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23C8D9AB-074C-41ED-A0F0-5E578D15477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pc="-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Journals &amp; Conferences in Image Processing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6056F5A-CB4F-4A46-BB23-F58FB90A5465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0" y="1847850"/>
            <a:ext cx="6146276" cy="348166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dirty="0"/>
              <a:t>  Journals: 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1900" b="1" dirty="0">
                <a:solidFill>
                  <a:srgbClr val="339933"/>
                </a:solidFill>
                <a:cs typeface="Tahoma" panose="020B0604030504040204" pitchFamily="34" charset="0"/>
              </a:rPr>
              <a:t>      —</a:t>
            </a:r>
            <a:r>
              <a:rPr lang="en-US" altLang="en-US" sz="1900" b="1" dirty="0">
                <a:solidFill>
                  <a:srgbClr val="339933"/>
                </a:solidFill>
              </a:rPr>
              <a:t> </a:t>
            </a:r>
            <a:r>
              <a:rPr lang="en-US" altLang="en-US" sz="1900" b="1" dirty="0">
                <a:solidFill>
                  <a:srgbClr val="FF0000"/>
                </a:solidFill>
              </a:rPr>
              <a:t>IEEE T IMAGE PROCESSING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1900" b="1" dirty="0">
                <a:solidFill>
                  <a:srgbClr val="339933"/>
                </a:solidFill>
              </a:rPr>
              <a:t>      </a:t>
            </a:r>
            <a:r>
              <a:rPr lang="en-US" altLang="en-US" sz="1900" b="1" dirty="0">
                <a:solidFill>
                  <a:srgbClr val="339933"/>
                </a:solidFill>
                <a:cs typeface="Tahoma" panose="020B0604030504040204" pitchFamily="34" charset="0"/>
              </a:rPr>
              <a:t>—</a:t>
            </a:r>
            <a:r>
              <a:rPr lang="en-US" altLang="en-US" sz="1900" b="1" dirty="0">
                <a:solidFill>
                  <a:srgbClr val="339933"/>
                </a:solidFill>
              </a:rPr>
              <a:t> IEEE T MEDICAL IMAGING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1900" b="1" dirty="0">
                <a:solidFill>
                  <a:srgbClr val="339933"/>
                </a:solidFill>
                <a:cs typeface="Tahoma" panose="020B0604030504040204" pitchFamily="34" charset="0"/>
              </a:rPr>
              <a:t>      —</a:t>
            </a:r>
            <a:r>
              <a:rPr lang="en-US" altLang="en-US" sz="1900" b="1" dirty="0">
                <a:solidFill>
                  <a:srgbClr val="339933"/>
                </a:solidFill>
              </a:rPr>
              <a:t> </a:t>
            </a:r>
            <a:r>
              <a:rPr lang="en-US" altLang="en-US" sz="1900" b="1" dirty="0">
                <a:solidFill>
                  <a:srgbClr val="FF0000"/>
                </a:solidFill>
              </a:rPr>
              <a:t>INTL J COMP. VISION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1900" b="1" dirty="0">
                <a:solidFill>
                  <a:srgbClr val="339933"/>
                </a:solidFill>
                <a:cs typeface="Tahoma" panose="020B0604030504040204" pitchFamily="34" charset="0"/>
              </a:rPr>
              <a:t>      —</a:t>
            </a:r>
            <a:r>
              <a:rPr lang="en-US" altLang="en-US" sz="1900" b="1" dirty="0">
                <a:solidFill>
                  <a:srgbClr val="339933"/>
                </a:solidFill>
              </a:rPr>
              <a:t> </a:t>
            </a:r>
            <a:r>
              <a:rPr lang="en-US" altLang="en-US" sz="1900" b="1" dirty="0">
                <a:solidFill>
                  <a:srgbClr val="FF0000"/>
                </a:solidFill>
              </a:rPr>
              <a:t>IEEE T PATTERN ANALYSIS MACHINE INTELLIGENCE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1900" b="1" dirty="0">
                <a:solidFill>
                  <a:srgbClr val="339933"/>
                </a:solidFill>
                <a:cs typeface="Tahoma" panose="020B0604030504040204" pitchFamily="34" charset="0"/>
              </a:rPr>
              <a:t>      —</a:t>
            </a:r>
            <a:r>
              <a:rPr lang="en-US" altLang="en-US" sz="1900" b="1" dirty="0">
                <a:solidFill>
                  <a:srgbClr val="339933"/>
                </a:solidFill>
              </a:rPr>
              <a:t> PATTERN RECOGNITION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1900" b="1" dirty="0">
                <a:solidFill>
                  <a:srgbClr val="339933"/>
                </a:solidFill>
                <a:cs typeface="Tahoma" panose="020B0604030504040204" pitchFamily="34" charset="0"/>
              </a:rPr>
              <a:t>      —</a:t>
            </a:r>
            <a:r>
              <a:rPr lang="en-US" altLang="en-US" sz="1900" b="1" dirty="0">
                <a:solidFill>
                  <a:srgbClr val="339933"/>
                </a:solidFill>
              </a:rPr>
              <a:t> COMP. VISION AND IMAGE UNDERSTANDING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1900" b="1" dirty="0">
                <a:solidFill>
                  <a:srgbClr val="339933"/>
                </a:solidFill>
                <a:cs typeface="Tahoma" panose="020B0604030504040204" pitchFamily="34" charset="0"/>
              </a:rPr>
              <a:t>      —</a:t>
            </a:r>
            <a:r>
              <a:rPr lang="en-US" altLang="en-US" sz="1900" b="1" dirty="0">
                <a:solidFill>
                  <a:srgbClr val="339933"/>
                </a:solidFill>
              </a:rPr>
              <a:t> IMAGE AND VISION COMPUTING</a:t>
            </a:r>
            <a:endParaRPr lang="en-US" altLang="en-US" sz="3000" dirty="0">
              <a:solidFill>
                <a:srgbClr val="339933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60983-23E5-452D-A8E3-B8B79CFDA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43A0-A313-4F84-9C86-7835E09AC4BE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EEE7DB-F543-4448-BBDA-59D014F6BC9E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439266" y="1847850"/>
            <a:ext cx="75320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dirty="0"/>
              <a:t>Conferences: 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1400" b="1" dirty="0">
                <a:solidFill>
                  <a:srgbClr val="339933"/>
                </a:solidFill>
                <a:cs typeface="Tahoma" panose="020B0604030504040204" pitchFamily="34" charset="0"/>
              </a:rPr>
              <a:t>         </a:t>
            </a:r>
            <a:r>
              <a:rPr lang="en-US" altLang="en-US" sz="2000" b="1" dirty="0">
                <a:solidFill>
                  <a:srgbClr val="339933"/>
                </a:solidFill>
                <a:cs typeface="Tahoma" panose="020B0604030504040204" pitchFamily="34" charset="0"/>
              </a:rPr>
              <a:t>—</a:t>
            </a:r>
            <a:r>
              <a:rPr lang="en-US" altLang="en-US" sz="2000" b="1" dirty="0">
                <a:solidFill>
                  <a:srgbClr val="339933"/>
                </a:solidFill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</a:rPr>
              <a:t>CVPR: Comp. Vision and Pattern Recognition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000" b="1" dirty="0">
                <a:solidFill>
                  <a:srgbClr val="339933"/>
                </a:solidFill>
                <a:cs typeface="Tahoma" panose="020B0604030504040204" pitchFamily="34" charset="0"/>
              </a:rPr>
              <a:t>      — </a:t>
            </a:r>
            <a:r>
              <a:rPr lang="en-US" altLang="en-US" sz="2000" b="1" dirty="0">
                <a:solidFill>
                  <a:srgbClr val="FF0000"/>
                </a:solidFill>
              </a:rPr>
              <a:t>ICCV: Intl Conf on Computer Vision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endParaRPr lang="en-US" altLang="en-US" sz="2000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en-US" sz="2000" b="1" dirty="0">
                <a:solidFill>
                  <a:srgbClr val="339933"/>
                </a:solidFill>
              </a:rPr>
              <a:t>      </a:t>
            </a:r>
            <a:r>
              <a:rPr lang="en-US" altLang="en-US" sz="2000" b="1" dirty="0">
                <a:solidFill>
                  <a:srgbClr val="339933"/>
                </a:solidFill>
                <a:cs typeface="Tahoma" panose="020B0604030504040204" pitchFamily="34" charset="0"/>
              </a:rPr>
              <a:t>—</a:t>
            </a:r>
            <a:r>
              <a:rPr lang="en-US" altLang="en-US" sz="2000" b="1" dirty="0">
                <a:solidFill>
                  <a:srgbClr val="339933"/>
                </a:solidFill>
              </a:rPr>
              <a:t> ACM Multimedia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000" b="1" dirty="0">
                <a:solidFill>
                  <a:srgbClr val="339933"/>
                </a:solidFill>
                <a:cs typeface="Tahoma" panose="020B0604030504040204" pitchFamily="34" charset="0"/>
              </a:rPr>
              <a:t>      —</a:t>
            </a:r>
            <a:r>
              <a:rPr lang="en-US" altLang="en-US" sz="2000" b="1" dirty="0">
                <a:solidFill>
                  <a:srgbClr val="339933"/>
                </a:solidFill>
              </a:rPr>
              <a:t> ICIP: INTL. CONF IMAGE PROCESSING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000" b="1" dirty="0">
                <a:solidFill>
                  <a:srgbClr val="339933"/>
                </a:solidFill>
              </a:rPr>
              <a:t>      </a:t>
            </a:r>
            <a:r>
              <a:rPr lang="en-US" altLang="en-US" sz="2000" b="1" dirty="0">
                <a:solidFill>
                  <a:srgbClr val="339933"/>
                </a:solidFill>
                <a:cs typeface="Tahoma" panose="020B0604030504040204" pitchFamily="34" charset="0"/>
              </a:rPr>
              <a:t>—</a:t>
            </a:r>
            <a:r>
              <a:rPr lang="en-US" altLang="en-US" sz="2000" b="1" dirty="0">
                <a:solidFill>
                  <a:srgbClr val="339933"/>
                </a:solidFill>
              </a:rPr>
              <a:t> SPIE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000" b="1" dirty="0">
                <a:solidFill>
                  <a:srgbClr val="339933"/>
                </a:solidFill>
              </a:rPr>
              <a:t>    </a:t>
            </a:r>
            <a:r>
              <a:rPr lang="en-US" altLang="en-US" sz="2000" b="1" dirty="0">
                <a:solidFill>
                  <a:srgbClr val="339933"/>
                </a:solidFill>
                <a:cs typeface="Tahoma" panose="020B0604030504040204" pitchFamily="34" charset="0"/>
              </a:rPr>
              <a:t>  — </a:t>
            </a:r>
            <a:r>
              <a:rPr lang="en-US" altLang="en-US" sz="2000" b="1" dirty="0">
                <a:solidFill>
                  <a:srgbClr val="FF0000"/>
                </a:solidFill>
              </a:rPr>
              <a:t>ECCV: European Conf on Computer Vision 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000" b="1" dirty="0"/>
              <a:t>      </a:t>
            </a:r>
            <a:r>
              <a:rPr lang="en-US" altLang="en-US" sz="2000" b="1" dirty="0">
                <a:solidFill>
                  <a:srgbClr val="339933"/>
                </a:solidFill>
                <a:cs typeface="Tahoma" panose="020B0604030504040204" pitchFamily="34" charset="0"/>
              </a:rPr>
              <a:t>—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339933"/>
                </a:solidFill>
              </a:rPr>
              <a:t>CAIP: Intl Conf on Comp. Analysis of Images and Patterns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1400" dirty="0">
              <a:solidFill>
                <a:srgbClr val="339933"/>
              </a:solidFill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1400" b="1" dirty="0">
              <a:solidFill>
                <a:srgbClr val="339933"/>
              </a:solidFill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1400" dirty="0">
              <a:solidFill>
                <a:srgbClr val="339933"/>
              </a:solidFill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2000" dirty="0">
              <a:solidFill>
                <a:srgbClr val="339933"/>
              </a:solidFill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2000" dirty="0">
              <a:solidFill>
                <a:srgbClr val="339933"/>
              </a:solidFill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2000" dirty="0"/>
          </a:p>
          <a:p>
            <a:pPr lvl="2">
              <a:lnSpc>
                <a:spcPct val="80000"/>
              </a:lnSpc>
              <a:buClr>
                <a:srgbClr val="FF9933"/>
              </a:buClr>
              <a:buFont typeface="Wingdings" panose="05000000000000000000" pitchFamily="2" charset="2"/>
              <a:buNone/>
            </a:pPr>
            <a:endParaRPr lang="en-US" altLang="en-US" dirty="0">
              <a:solidFill>
                <a:srgbClr val="339933"/>
              </a:solidFill>
            </a:endParaRPr>
          </a:p>
          <a:p>
            <a:pPr lvl="1">
              <a:lnSpc>
                <a:spcPct val="80000"/>
              </a:lnSpc>
              <a:buClr>
                <a:srgbClr val="FF9933"/>
              </a:buClr>
              <a:buFontTx/>
              <a:buChar char="•"/>
            </a:pPr>
            <a:endParaRPr lang="en-US" altLang="en-US" sz="2000" dirty="0">
              <a:solidFill>
                <a:srgbClr val="339933"/>
              </a:solidFill>
            </a:endParaRPr>
          </a:p>
          <a:p>
            <a:pPr lvl="1">
              <a:lnSpc>
                <a:spcPct val="80000"/>
              </a:lnSpc>
            </a:pPr>
            <a:endParaRPr lang="en-US" altLang="en-US" dirty="0"/>
          </a:p>
          <a:p>
            <a:pPr>
              <a:lnSpc>
                <a:spcPct val="80000"/>
              </a:lnSpc>
            </a:pPr>
            <a:endParaRPr lang="en-US" altLang="en-US" dirty="0"/>
          </a:p>
          <a:p>
            <a:pPr lvl="1">
              <a:lnSpc>
                <a:spcPct val="80000"/>
              </a:lnSpc>
            </a:pPr>
            <a:endParaRPr lang="en-US" altLang="en-US" dirty="0"/>
          </a:p>
          <a:p>
            <a:pPr lvl="1">
              <a:lnSpc>
                <a:spcPct val="80000"/>
              </a:lnSpc>
            </a:pP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E50498-2FB7-480F-AF07-C25EBDBEBFF7}"/>
              </a:ext>
            </a:extLst>
          </p:cNvPr>
          <p:cNvSpPr/>
          <p:nvPr/>
        </p:nvSpPr>
        <p:spPr>
          <a:xfrm>
            <a:off x="1018096" y="5829856"/>
            <a:ext cx="11029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https://scholar.google.com/citations?view_op=top_venues&amp;hl=en&amp;vq=eng_computervisionpatternrecognition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F14AC-68D2-451A-8F3D-BEBA027652DD}"/>
              </a:ext>
            </a:extLst>
          </p:cNvPr>
          <p:cNvSpPr txBox="1"/>
          <p:nvPr/>
        </p:nvSpPr>
        <p:spPr>
          <a:xfrm>
            <a:off x="1018096" y="5329516"/>
            <a:ext cx="1653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detail: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latin typeface="Calibri"/>
              </a:rPr>
              <a:t>Imaging from Computer Models</a:t>
            </a:r>
          </a:p>
        </p:txBody>
      </p:sp>
      <p:sp>
        <p:nvSpPr>
          <p:cNvPr id="361" name="TextShape 2"/>
          <p:cNvSpPr txBox="1"/>
          <p:nvPr/>
        </p:nvSpPr>
        <p:spPr>
          <a:xfrm>
            <a:off x="1600320" y="1447920"/>
            <a:ext cx="4495680" cy="36576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Fractal : replicating self similar pattern</a:t>
            </a: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Calibri"/>
            </a:endParaRP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Calibri"/>
            </a:endParaRPr>
          </a:p>
          <a:p>
            <a:pPr marL="342720" indent="-342720">
              <a:spcBef>
                <a:spcPts val="298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Calibri"/>
            </a:endParaRP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3D model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Part of Computer Graphics</a:t>
            </a:r>
          </a:p>
        </p:txBody>
      </p:sp>
      <p:pic>
        <p:nvPicPr>
          <p:cNvPr id="362" name="Picture 2"/>
          <p:cNvPicPr/>
          <p:nvPr/>
        </p:nvPicPr>
        <p:blipFill>
          <a:blip r:embed="rId2"/>
          <a:stretch/>
        </p:blipFill>
        <p:spPr>
          <a:xfrm>
            <a:off x="6096000" y="1752480"/>
            <a:ext cx="3848040" cy="1419480"/>
          </a:xfrm>
          <a:prstGeom prst="rect">
            <a:avLst/>
          </a:prstGeom>
          <a:ln>
            <a:noFill/>
          </a:ln>
        </p:spPr>
      </p:pic>
      <p:pic>
        <p:nvPicPr>
          <p:cNvPr id="363" name="Picture 3"/>
          <p:cNvPicPr/>
          <p:nvPr/>
        </p:nvPicPr>
        <p:blipFill>
          <a:blip r:embed="rId3"/>
          <a:stretch/>
        </p:blipFill>
        <p:spPr>
          <a:xfrm>
            <a:off x="8077080" y="3352680"/>
            <a:ext cx="2057400" cy="2057400"/>
          </a:xfrm>
          <a:prstGeom prst="rect">
            <a:avLst/>
          </a:prstGeom>
          <a:ln>
            <a:noFill/>
          </a:ln>
        </p:spPr>
      </p:pic>
      <p:pic>
        <p:nvPicPr>
          <p:cNvPr id="364" name="Picture 4"/>
          <p:cNvPicPr/>
          <p:nvPr/>
        </p:nvPicPr>
        <p:blipFill>
          <a:blip r:embed="rId4"/>
          <a:stretch/>
        </p:blipFill>
        <p:spPr>
          <a:xfrm>
            <a:off x="5867400" y="3429000"/>
            <a:ext cx="2224080" cy="175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57E16B-4464-42DF-963E-D49703586C37}"/>
              </a:ext>
            </a:extLst>
          </p:cNvPr>
          <p:cNvSpPr/>
          <p:nvPr/>
        </p:nvSpPr>
        <p:spPr>
          <a:xfrm>
            <a:off x="595461" y="1285875"/>
            <a:ext cx="358532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pc="-1" dirty="0">
                <a:solidFill>
                  <a:srgbClr val="000000"/>
                </a:solidFill>
                <a:latin typeface="Calibri"/>
              </a:rPr>
              <a:t>A </a:t>
            </a:r>
            <a:r>
              <a:rPr lang="en-US" sz="2400" b="1" spc="-1" dirty="0">
                <a:solidFill>
                  <a:srgbClr val="000000"/>
                </a:solidFill>
                <a:latin typeface="Calibri"/>
              </a:rPr>
              <a:t>multispectral image 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is one that captures image data within specific wavelength ranges across the </a:t>
            </a:r>
            <a:r>
              <a:rPr lang="en-US" sz="2400" spc="-1" dirty="0">
                <a:solidFill>
                  <a:srgbClr val="000000"/>
                </a:solidFill>
                <a:latin typeface="Calibri"/>
                <a:hlinkClick r:id="rId2" tooltip="Electromagnetic spectru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electromagnetic spectrum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. </a:t>
            </a:r>
          </a:p>
          <a:p>
            <a:endParaRPr lang="en-US" sz="2400" spc="-1" dirty="0">
              <a:solidFill>
                <a:srgbClr val="000000"/>
              </a:solidFill>
              <a:latin typeface="Calibri"/>
            </a:endParaRPr>
          </a:p>
          <a:p>
            <a:r>
              <a:rPr lang="en-US" sz="2400" spc="-1" dirty="0">
                <a:solidFill>
                  <a:srgbClr val="000000"/>
                </a:solidFill>
                <a:latin typeface="Calibri"/>
              </a:rPr>
              <a:t>The wavelengths may include light from </a:t>
            </a:r>
            <a:r>
              <a:rPr lang="en-US" sz="2400" spc="-1" dirty="0">
                <a:solidFill>
                  <a:srgbClr val="000000"/>
                </a:solidFill>
                <a:latin typeface="Calibri"/>
                <a:hlinkClick r:id="rId2" tooltip="Electromagnetic spectru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frequencies beyond the visible light range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, i.e. </a:t>
            </a:r>
            <a:r>
              <a:rPr lang="en-US" sz="2400" spc="-1" dirty="0">
                <a:solidFill>
                  <a:srgbClr val="000000"/>
                </a:solidFill>
                <a:latin typeface="Calibri"/>
                <a:hlinkClick r:id="rId3" tooltip="Infrare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infrared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 and </a:t>
            </a:r>
            <a:r>
              <a:rPr lang="en-US" sz="2400" spc="-1" dirty="0">
                <a:solidFill>
                  <a:srgbClr val="000000"/>
                </a:solidFill>
                <a:latin typeface="Calibri"/>
                <a:hlinkClick r:id="rId4" tooltip="Ultraviol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ultra-violet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DCCDCE-4438-42B4-8E83-201A3BD87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43" y="1191607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5549F4-646F-4852-8063-39DFDBA3FFC9}"/>
              </a:ext>
            </a:extLst>
          </p:cNvPr>
          <p:cNvSpPr/>
          <p:nvPr/>
        </p:nvSpPr>
        <p:spPr>
          <a:xfrm>
            <a:off x="6338511" y="5579866"/>
            <a:ext cx="4944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https://en.wikipedia.org/wiki/Multispectral_image</a:t>
            </a:r>
            <a:endParaRPr lang="en-US" dirty="0"/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C0184A65-9896-411C-A274-F4A8131173BA}"/>
              </a:ext>
            </a:extLst>
          </p:cNvPr>
          <p:cNvSpPr txBox="1"/>
          <p:nvPr/>
        </p:nvSpPr>
        <p:spPr>
          <a:xfrm>
            <a:off x="2301711" y="-239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latin typeface="Calibri"/>
              </a:rPr>
              <a:t>M</a:t>
            </a:r>
            <a:r>
              <a:rPr lang="en-US" sz="4400" spc="-1" dirty="0">
                <a:solidFill>
                  <a:srgbClr val="000000"/>
                </a:solidFill>
              </a:rPr>
              <a:t>ultispectral image </a:t>
            </a:r>
            <a:endParaRPr lang="en-US" sz="4400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79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Image Acquisition using Sensor Array</a:t>
            </a:r>
          </a:p>
        </p:txBody>
      </p:sp>
      <p:pic>
        <p:nvPicPr>
          <p:cNvPr id="102" name="Picture 2"/>
          <p:cNvPicPr/>
          <p:nvPr/>
        </p:nvPicPr>
        <p:blipFill>
          <a:blip r:embed="rId2"/>
          <a:stretch/>
        </p:blipFill>
        <p:spPr>
          <a:xfrm>
            <a:off x="2881200" y="2438280"/>
            <a:ext cx="7740720" cy="430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Image Digitization</a:t>
            </a:r>
          </a:p>
        </p:txBody>
      </p:sp>
      <p:sp>
        <p:nvSpPr>
          <p:cNvPr id="122" name="TextShape 2"/>
          <p:cNvSpPr txBox="1"/>
          <p:nvPr/>
        </p:nvSpPr>
        <p:spPr>
          <a:xfrm>
            <a:off x="1599960" y="1828800"/>
            <a:ext cx="7924680" cy="3200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5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Sampling</a:t>
            </a:r>
          </a:p>
          <a:p>
            <a:pPr marL="742680" lvl="1" indent="-285480"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spc="-1">
                <a:solidFill>
                  <a:srgbClr val="000000"/>
                </a:solidFill>
                <a:latin typeface="Calibri"/>
              </a:rPr>
              <a:t>Digitizing coordinates</a:t>
            </a:r>
          </a:p>
          <a:p>
            <a:pPr marL="742680" lvl="1" indent="-285480"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endParaRPr lang="en-US" sz="2000" spc="-1">
              <a:solidFill>
                <a:srgbClr val="000000"/>
              </a:solidFill>
              <a:latin typeface="Calibri"/>
            </a:endParaRPr>
          </a:p>
          <a:p>
            <a:pPr marL="342720" indent="-342720">
              <a:spcBef>
                <a:spcPts val="5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Quantization</a:t>
            </a:r>
          </a:p>
          <a:p>
            <a:pPr marL="742680" lvl="1" indent="-285480"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spc="-1">
                <a:solidFill>
                  <a:srgbClr val="000000"/>
                </a:solidFill>
                <a:latin typeface="Calibri"/>
              </a:rPr>
              <a:t>Digitizing amplitudes (gray scale values)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Image Digitization</a:t>
            </a:r>
          </a:p>
        </p:txBody>
      </p:sp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3124200" y="1219320"/>
            <a:ext cx="6172200" cy="5568840"/>
          </a:xfrm>
          <a:prstGeom prst="rect">
            <a:avLst/>
          </a:prstGeom>
          <a:ln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6324600" y="1676520"/>
            <a:ext cx="2971800" cy="2209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CustomShape 3"/>
          <p:cNvSpPr/>
          <p:nvPr/>
        </p:nvSpPr>
        <p:spPr>
          <a:xfrm>
            <a:off x="2895600" y="4648320"/>
            <a:ext cx="2971800" cy="2209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CustomShape 4"/>
          <p:cNvSpPr/>
          <p:nvPr/>
        </p:nvSpPr>
        <p:spPr>
          <a:xfrm>
            <a:off x="5867400" y="4572000"/>
            <a:ext cx="3809880" cy="2209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Image Digitization</a:t>
            </a:r>
          </a:p>
        </p:txBody>
      </p:sp>
      <p:pic>
        <p:nvPicPr>
          <p:cNvPr id="145" name="Picture 2"/>
          <p:cNvPicPr/>
          <p:nvPr/>
        </p:nvPicPr>
        <p:blipFill>
          <a:blip r:embed="rId2"/>
          <a:stretch/>
        </p:blipFill>
        <p:spPr>
          <a:xfrm>
            <a:off x="3124200" y="1219320"/>
            <a:ext cx="6172200" cy="5568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Image Digitization</a:t>
            </a:r>
          </a:p>
        </p:txBody>
      </p:sp>
      <p:pic>
        <p:nvPicPr>
          <p:cNvPr id="147" name="Picture 2"/>
          <p:cNvPicPr/>
          <p:nvPr/>
        </p:nvPicPr>
        <p:blipFill>
          <a:blip r:embed="rId2"/>
          <a:stretch/>
        </p:blipFill>
        <p:spPr>
          <a:xfrm>
            <a:off x="2819280" y="1447920"/>
            <a:ext cx="7375680" cy="4267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Representation of Digital Image</a:t>
            </a:r>
          </a:p>
        </p:txBody>
      </p:sp>
      <p:pic>
        <p:nvPicPr>
          <p:cNvPr id="149" name="Picture 2"/>
          <p:cNvPicPr/>
          <p:nvPr/>
        </p:nvPicPr>
        <p:blipFill>
          <a:blip r:embed="rId2"/>
          <a:stretch/>
        </p:blipFill>
        <p:spPr>
          <a:xfrm>
            <a:off x="5651400" y="1219320"/>
            <a:ext cx="5016600" cy="4867200"/>
          </a:xfrm>
          <a:prstGeom prst="rect">
            <a:avLst/>
          </a:prstGeom>
          <a:ln>
            <a:noFill/>
          </a:ln>
        </p:spPr>
      </p:pic>
      <p:pic>
        <p:nvPicPr>
          <p:cNvPr id="150" name="Picture 3"/>
          <p:cNvPicPr/>
          <p:nvPr/>
        </p:nvPicPr>
        <p:blipFill>
          <a:blip r:embed="rId3"/>
          <a:stretch/>
        </p:blipFill>
        <p:spPr>
          <a:xfrm>
            <a:off x="1981200" y="1743120"/>
            <a:ext cx="3514680" cy="4048200"/>
          </a:xfrm>
          <a:prstGeom prst="rect">
            <a:avLst/>
          </a:prstGeom>
          <a:ln>
            <a:noFill/>
          </a:ln>
        </p:spPr>
      </p:pic>
      <p:sp>
        <p:nvSpPr>
          <p:cNvPr id="151" name="CustomShape 2"/>
          <p:cNvSpPr/>
          <p:nvPr/>
        </p:nvSpPr>
        <p:spPr>
          <a:xfrm>
            <a:off x="7010400" y="6248520"/>
            <a:ext cx="3048120" cy="39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/>
            <a:r>
              <a:rPr lang="en-US" sz="2000" spc="-1">
                <a:solidFill>
                  <a:srgbClr val="0000FF"/>
                </a:solidFill>
                <a:latin typeface="Arial"/>
              </a:rPr>
              <a:t>Matrix Representation</a:t>
            </a:r>
            <a:endParaRPr lang="en-US" sz="2000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Representation of Digital Image</a:t>
            </a:r>
          </a:p>
        </p:txBody>
      </p:sp>
      <p:pic>
        <p:nvPicPr>
          <p:cNvPr id="157" name="Picture 2"/>
          <p:cNvPicPr/>
          <p:nvPr/>
        </p:nvPicPr>
        <p:blipFill>
          <a:blip r:embed="rId2"/>
          <a:stretch/>
        </p:blipFill>
        <p:spPr>
          <a:xfrm>
            <a:off x="2590680" y="1219320"/>
            <a:ext cx="3810240" cy="3697200"/>
          </a:xfrm>
          <a:prstGeom prst="rect">
            <a:avLst/>
          </a:prstGeom>
          <a:ln>
            <a:noFill/>
          </a:ln>
        </p:spPr>
      </p:pic>
      <p:pic>
        <p:nvPicPr>
          <p:cNvPr id="158" name="Picture 2"/>
          <p:cNvPicPr/>
          <p:nvPr/>
        </p:nvPicPr>
        <p:blipFill>
          <a:blip r:embed="rId3"/>
          <a:stretch/>
        </p:blipFill>
        <p:spPr>
          <a:xfrm>
            <a:off x="3047880" y="5257800"/>
            <a:ext cx="7356600" cy="1447920"/>
          </a:xfrm>
          <a:prstGeom prst="rect">
            <a:avLst/>
          </a:prstGeom>
          <a:ln>
            <a:noFill/>
          </a:ln>
        </p:spPr>
      </p:pic>
      <p:pic>
        <p:nvPicPr>
          <p:cNvPr id="159" name="Picture 2"/>
          <p:cNvPicPr/>
          <p:nvPr/>
        </p:nvPicPr>
        <p:blipFill>
          <a:blip r:embed="rId4"/>
          <a:stretch/>
        </p:blipFill>
        <p:spPr>
          <a:xfrm>
            <a:off x="6272040" y="2209680"/>
            <a:ext cx="4319640" cy="144792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7467600" y="3809880"/>
            <a:ext cx="2590920" cy="70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/>
            <a:r>
              <a:rPr lang="en-US" sz="2000" spc="-1">
                <a:solidFill>
                  <a:srgbClr val="0000FF"/>
                </a:solidFill>
                <a:latin typeface="Arial"/>
              </a:rPr>
              <a:t>Traditional Matrix Representation</a:t>
            </a:r>
            <a:endParaRPr lang="en-US" sz="2000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Representation of Digital Image</a:t>
            </a:r>
          </a:p>
        </p:txBody>
      </p:sp>
      <p:sp>
        <p:nvSpPr>
          <p:cNvPr id="162" name="TextShape 2"/>
          <p:cNvSpPr txBox="1"/>
          <p:nvPr/>
        </p:nvSpPr>
        <p:spPr>
          <a:xfrm>
            <a:off x="1981200" y="1599840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697"/>
              </a:spcBef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Formally,</a:t>
            </a: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Sampling: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Dividing (x, y) plane into grid with coordinate (</a:t>
            </a:r>
            <a:r>
              <a:rPr lang="en-US" sz="2400" i="1" spc="-1">
                <a:solidFill>
                  <a:srgbClr val="000000"/>
                </a:solidFill>
                <a:latin typeface="Calibri"/>
              </a:rPr>
              <a:t>z</a:t>
            </a:r>
            <a:r>
              <a:rPr lang="en-US" sz="2400" i="1" spc="-1" baseline="-25000">
                <a:solidFill>
                  <a:srgbClr val="000000"/>
                </a:solidFill>
                <a:latin typeface="Calibri"/>
              </a:rPr>
              <a:t>i</a:t>
            </a:r>
            <a:r>
              <a:rPr lang="en-US" sz="2400" spc="-1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2400" i="1" spc="-1">
                <a:solidFill>
                  <a:srgbClr val="000000"/>
                </a:solidFill>
                <a:latin typeface="Calibri"/>
              </a:rPr>
              <a:t>z</a:t>
            </a:r>
            <a:r>
              <a:rPr lang="en-US" sz="2400" i="1" spc="-1" baseline="-25000">
                <a:solidFill>
                  <a:srgbClr val="000000"/>
                </a:solidFill>
                <a:latin typeface="Calibri"/>
              </a:rPr>
              <a:t>j</a:t>
            </a:r>
            <a:r>
              <a:rPr lang="en-US" sz="2400" spc="-1">
                <a:solidFill>
                  <a:srgbClr val="000000"/>
                </a:solidFill>
                <a:latin typeface="Calibri"/>
              </a:rPr>
              <a:t>), where,</a:t>
            </a: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endParaRPr lang="en-US" sz="2400" spc="-1">
              <a:solidFill>
                <a:srgbClr val="000000"/>
              </a:solidFill>
              <a:latin typeface="Calibri"/>
            </a:endParaRPr>
          </a:p>
          <a:p>
            <a:pPr marL="342720" indent="-342720">
              <a:spcBef>
                <a:spcPts val="349"/>
              </a:spcBef>
              <a:buClr>
                <a:srgbClr val="000000"/>
              </a:buClr>
              <a:buFont typeface="Arial"/>
              <a:buChar char="•"/>
            </a:pPr>
            <a:endParaRPr lang="en-US" sz="2400" spc="-1">
              <a:solidFill>
                <a:srgbClr val="000000"/>
              </a:solidFill>
              <a:latin typeface="Calibri"/>
            </a:endParaRP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Intermediate: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Assign gray level value from </a:t>
            </a:r>
            <a:r>
              <a:rPr lang="en-US" sz="2400" i="1" spc="-1">
                <a:solidFill>
                  <a:srgbClr val="002060"/>
                </a:solidFill>
                <a:latin typeface="Calibri"/>
              </a:rPr>
              <a:t>R</a:t>
            </a:r>
            <a:r>
              <a:rPr lang="en-US" sz="2400" spc="-1">
                <a:solidFill>
                  <a:srgbClr val="000000"/>
                </a:solidFill>
                <a:latin typeface="Calibri"/>
              </a:rPr>
              <a:t> to </a:t>
            </a:r>
            <a:r>
              <a:rPr lang="en-US" sz="2400" i="1" spc="-1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400" spc="-1">
                <a:solidFill>
                  <a:srgbClr val="000000"/>
                </a:solidFill>
                <a:latin typeface="Calibri"/>
              </a:rPr>
              <a:t>(</a:t>
            </a:r>
            <a:r>
              <a:rPr lang="en-US" sz="2400" i="1" spc="-1">
                <a:solidFill>
                  <a:srgbClr val="000000"/>
                </a:solidFill>
                <a:latin typeface="Calibri"/>
              </a:rPr>
              <a:t>z</a:t>
            </a:r>
            <a:r>
              <a:rPr lang="en-US" sz="2400" i="1" spc="-1" baseline="-25000">
                <a:solidFill>
                  <a:srgbClr val="000000"/>
                </a:solidFill>
                <a:latin typeface="Calibri"/>
              </a:rPr>
              <a:t>i</a:t>
            </a:r>
            <a:r>
              <a:rPr lang="en-US" sz="2400" spc="-1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2400" i="1" spc="-1">
                <a:solidFill>
                  <a:srgbClr val="000000"/>
                </a:solidFill>
                <a:latin typeface="Calibri"/>
              </a:rPr>
              <a:t>z</a:t>
            </a:r>
            <a:r>
              <a:rPr lang="en-US" sz="2400" i="1" spc="-1" baseline="-25000">
                <a:solidFill>
                  <a:srgbClr val="000000"/>
                </a:solidFill>
                <a:latin typeface="Calibri"/>
              </a:rPr>
              <a:t>j</a:t>
            </a:r>
            <a:r>
              <a:rPr lang="en-US" sz="2400" spc="-1">
                <a:solidFill>
                  <a:srgbClr val="000000"/>
                </a:solidFill>
                <a:latin typeface="Calibri"/>
              </a:rPr>
              <a:t>)</a:t>
            </a:r>
          </a:p>
          <a:p>
            <a:pPr marL="342720" indent="-342720"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spc="-1">
                <a:solidFill>
                  <a:srgbClr val="000000"/>
                </a:solidFill>
                <a:latin typeface="Calibri"/>
              </a:rPr>
              <a:t>Quantization: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Assign gray level value from </a:t>
            </a:r>
            <a:r>
              <a:rPr lang="en-US" sz="2400" i="1" spc="-1">
                <a:solidFill>
                  <a:srgbClr val="7A0000"/>
                </a:solidFill>
                <a:latin typeface="Calibri"/>
              </a:rPr>
              <a:t>Z</a:t>
            </a:r>
            <a:r>
              <a:rPr lang="en-US" sz="2400" spc="-1">
                <a:solidFill>
                  <a:srgbClr val="000000"/>
                </a:solidFill>
                <a:latin typeface="Calibri"/>
              </a:rPr>
              <a:t> to </a:t>
            </a:r>
            <a:r>
              <a:rPr lang="en-US" sz="2400" i="1" spc="-1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400" spc="-1">
                <a:solidFill>
                  <a:srgbClr val="000000"/>
                </a:solidFill>
                <a:latin typeface="Calibri"/>
              </a:rPr>
              <a:t>(</a:t>
            </a:r>
            <a:r>
              <a:rPr lang="en-US" sz="2400" i="1" spc="-1">
                <a:solidFill>
                  <a:srgbClr val="000000"/>
                </a:solidFill>
                <a:latin typeface="Calibri"/>
              </a:rPr>
              <a:t>z</a:t>
            </a:r>
            <a:r>
              <a:rPr lang="en-US" sz="2400" i="1" spc="-1" baseline="-25000">
                <a:solidFill>
                  <a:srgbClr val="000000"/>
                </a:solidFill>
                <a:latin typeface="Calibri"/>
              </a:rPr>
              <a:t>i</a:t>
            </a:r>
            <a:r>
              <a:rPr lang="en-US" sz="2400" spc="-1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2400" i="1" spc="-1">
                <a:solidFill>
                  <a:srgbClr val="000000"/>
                </a:solidFill>
                <a:latin typeface="Calibri"/>
              </a:rPr>
              <a:t>z</a:t>
            </a:r>
            <a:r>
              <a:rPr lang="en-US" sz="2400" i="1" spc="-1" baseline="-25000">
                <a:solidFill>
                  <a:srgbClr val="000000"/>
                </a:solidFill>
                <a:latin typeface="Calibri"/>
              </a:rPr>
              <a:t>j</a:t>
            </a:r>
            <a:r>
              <a:rPr lang="en-US" sz="2400" spc="-1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Formula 3"/>
              <p:cNvSpPr txBox="1"/>
              <p:nvPr/>
            </p:nvSpPr>
            <p:spPr>
              <a:xfrm>
                <a:off x="4786320" y="3317760"/>
                <a:ext cx="1784520" cy="7207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3" name="Formula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20" y="3317760"/>
                <a:ext cx="1784520" cy="720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What is an Image/Digital Image</a:t>
            </a:r>
          </a:p>
        </p:txBody>
      </p:sp>
      <p:pic>
        <p:nvPicPr>
          <p:cNvPr id="52" name="Picture 2"/>
          <p:cNvPicPr/>
          <p:nvPr/>
        </p:nvPicPr>
        <p:blipFill>
          <a:blip r:embed="rId2"/>
          <a:stretch/>
        </p:blipFill>
        <p:spPr>
          <a:xfrm>
            <a:off x="1981200" y="2184661"/>
            <a:ext cx="2467080" cy="1847880"/>
          </a:xfrm>
          <a:prstGeom prst="rect">
            <a:avLst/>
          </a:prstGeom>
          <a:ln>
            <a:noFill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789F92A-B59A-4155-9863-C2F8CA338FC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62460" y="2185021"/>
            <a:ext cx="2467080" cy="1847520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18E206C3-5946-43AA-B615-44D016101AD0}"/>
              </a:ext>
            </a:extLst>
          </p:cNvPr>
          <p:cNvSpPr/>
          <p:nvPr/>
        </p:nvSpPr>
        <p:spPr>
          <a:xfrm>
            <a:off x="4862460" y="4032541"/>
            <a:ext cx="3242621" cy="84096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r>
              <a:rPr lang="en-US" sz="2400" spc="-1" dirty="0">
                <a:solidFill>
                  <a:srgbClr val="1F497D"/>
                </a:solidFill>
                <a:latin typeface="Calibri"/>
              </a:rPr>
              <a:t>a gray scale  (</a:t>
            </a:r>
            <a:r>
              <a:rPr lang="en-US" sz="2400" i="1" spc="-1" dirty="0">
                <a:solidFill>
                  <a:srgbClr val="1F497D"/>
                </a:solidFill>
                <a:latin typeface="Calibri"/>
              </a:rPr>
              <a:t>black/white</a:t>
            </a:r>
            <a:r>
              <a:rPr lang="en-US" sz="2400" spc="-1" dirty="0">
                <a:solidFill>
                  <a:srgbClr val="1F497D"/>
                </a:solidFill>
                <a:latin typeface="Calibri"/>
              </a:rPr>
              <a:t>) image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3E22DE7-A753-4853-BBB5-720484F842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743722" y="2194381"/>
            <a:ext cx="2467080" cy="1847520"/>
          </a:xfrm>
          <a:prstGeom prst="rect">
            <a:avLst/>
          </a:prstGeom>
          <a:ln>
            <a:noFill/>
          </a:ln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8FEB837D-014D-4B6D-9E15-2A698F15E6A9}"/>
              </a:ext>
            </a:extLst>
          </p:cNvPr>
          <p:cNvSpPr/>
          <p:nvPr/>
        </p:nvSpPr>
        <p:spPr>
          <a:xfrm>
            <a:off x="7772522" y="2203741"/>
            <a:ext cx="2438280" cy="1828800"/>
          </a:xfrm>
          <a:prstGeom prst="rect">
            <a:avLst/>
          </a:prstGeom>
          <a:solidFill>
            <a:srgbClr val="7F7F7F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FCD3D7B6-D411-4906-9DEE-70C7DCBB13DE}"/>
              </a:ext>
            </a:extLst>
          </p:cNvPr>
          <p:cNvSpPr/>
          <p:nvPr/>
        </p:nvSpPr>
        <p:spPr>
          <a:xfrm>
            <a:off x="7924802" y="2540341"/>
            <a:ext cx="2133720" cy="1191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/>
            <a:r>
              <a:rPr lang="en-US" sz="2400" b="1" i="1" spc="-1">
                <a:solidFill>
                  <a:srgbClr val="FFFF00"/>
                </a:solidFill>
                <a:latin typeface="Calibri"/>
              </a:rPr>
              <a:t>A matrix </a:t>
            </a:r>
            <a:endParaRPr lang="en-US" sz="2400" spc="-1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en-US" sz="2400" b="1" i="1" spc="-1">
                <a:solidFill>
                  <a:srgbClr val="FFFF00"/>
                </a:solidFill>
                <a:latin typeface="Calibri"/>
              </a:rPr>
              <a:t>OR</a:t>
            </a:r>
            <a:endParaRPr lang="en-US" sz="2400" spc="-1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en-US" sz="2400" b="1" i="1" spc="-1">
                <a:solidFill>
                  <a:srgbClr val="FFFF00"/>
                </a:solidFill>
                <a:latin typeface="Calibri"/>
              </a:rPr>
              <a:t> 2 D function</a:t>
            </a:r>
            <a:endParaRPr lang="en-US" sz="2400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Representation of Digital Image</a:t>
            </a:r>
          </a:p>
        </p:txBody>
      </p:sp>
      <p:sp>
        <p:nvSpPr>
          <p:cNvPr id="168" name="TextShape 2"/>
          <p:cNvSpPr txBox="1"/>
          <p:nvPr/>
        </p:nvSpPr>
        <p:spPr>
          <a:xfrm>
            <a:off x="1981200" y="1599840"/>
            <a:ext cx="8229600" cy="4724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Number of gray levels, </a:t>
            </a:r>
            <a:r>
              <a:rPr lang="en-US" sz="2800" i="1" spc="-1">
                <a:solidFill>
                  <a:srgbClr val="000000"/>
                </a:solidFill>
                <a:latin typeface="Calibri"/>
              </a:rPr>
              <a:t>L</a:t>
            </a:r>
            <a:r>
              <a:rPr lang="en-US" sz="2800" spc="-1">
                <a:solidFill>
                  <a:srgbClr val="000000"/>
                </a:solidFill>
                <a:latin typeface="Calibri"/>
              </a:rPr>
              <a:t>,  is usually power of 2:</a:t>
            </a: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endParaRPr lang="en-US" sz="2800" spc="-1">
              <a:solidFill>
                <a:srgbClr val="000000"/>
              </a:solidFill>
              <a:latin typeface="Calibri"/>
            </a:endParaRP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endParaRPr lang="en-US" sz="2800" spc="-1">
              <a:solidFill>
                <a:srgbClr val="000000"/>
              </a:solidFill>
              <a:latin typeface="Calibri"/>
            </a:endParaRP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Number of Rows (</a:t>
            </a:r>
            <a:r>
              <a:rPr lang="en-US" sz="2800" i="1" spc="-1">
                <a:solidFill>
                  <a:srgbClr val="000000"/>
                </a:solidFill>
                <a:latin typeface="Calibri"/>
              </a:rPr>
              <a:t>M</a:t>
            </a:r>
            <a:r>
              <a:rPr lang="en-US" sz="2800" spc="-1">
                <a:solidFill>
                  <a:srgbClr val="000000"/>
                </a:solidFill>
                <a:latin typeface="Calibri"/>
              </a:rPr>
              <a:t>) and Columns (</a:t>
            </a:r>
            <a:r>
              <a:rPr lang="en-US" sz="2800" i="1" spc="-1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800" spc="-1">
                <a:solidFill>
                  <a:srgbClr val="000000"/>
                </a:solidFill>
                <a:latin typeface="Calibri"/>
              </a:rPr>
              <a:t>) can be any integer</a:t>
            </a: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Bit size of an image:</a:t>
            </a: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endParaRPr lang="en-US" sz="2800" spc="-1">
              <a:solidFill>
                <a:srgbClr val="000000"/>
              </a:solidFill>
              <a:latin typeface="Calibri"/>
            </a:endParaRP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endParaRPr lang="en-US" sz="2800" spc="-1">
              <a:solidFill>
                <a:srgbClr val="000000"/>
              </a:solidFill>
              <a:latin typeface="Calibri"/>
            </a:endParaRP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For Square image,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Formula 3"/>
              <p:cNvSpPr txBox="1"/>
              <p:nvPr/>
            </p:nvSpPr>
            <p:spPr>
              <a:xfrm>
                <a:off x="5333880" y="4724280"/>
                <a:ext cx="2754360" cy="5590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9" name="Formula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880" y="4724280"/>
                <a:ext cx="2754360" cy="5590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Formula 4"/>
              <p:cNvSpPr txBox="1"/>
              <p:nvPr/>
            </p:nvSpPr>
            <p:spPr>
              <a:xfrm>
                <a:off x="5486520" y="5562720"/>
                <a:ext cx="1676160" cy="6397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70" name="Formula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20" y="5562720"/>
                <a:ext cx="1676160" cy="639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Formula 5"/>
              <p:cNvSpPr txBox="1"/>
              <p:nvPr/>
            </p:nvSpPr>
            <p:spPr>
              <a:xfrm>
                <a:off x="5181600" y="2362320"/>
                <a:ext cx="1317600" cy="6001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71" name="Formula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2362320"/>
                <a:ext cx="1317600" cy="6001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Image Sizes for Different Spatial and Gray Level Resolutions</a:t>
            </a:r>
          </a:p>
        </p:txBody>
      </p:sp>
      <p:pic>
        <p:nvPicPr>
          <p:cNvPr id="173" name="Picture 5"/>
          <p:cNvPicPr/>
          <p:nvPr/>
        </p:nvPicPr>
        <p:blipFill>
          <a:blip r:embed="rId2"/>
          <a:stretch/>
        </p:blipFill>
        <p:spPr>
          <a:xfrm>
            <a:off x="1600320" y="1857240"/>
            <a:ext cx="9055080" cy="324828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9601320" y="3809880"/>
            <a:ext cx="838080" cy="304920"/>
          </a:xfrm>
          <a:prstGeom prst="rect">
            <a:avLst/>
          </a:prstGeom>
          <a:noFill/>
          <a:ln w="57240">
            <a:solidFill>
              <a:srgbClr val="7A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5" name="CustomShape 3"/>
          <p:cNvSpPr/>
          <p:nvPr/>
        </p:nvSpPr>
        <p:spPr>
          <a:xfrm>
            <a:off x="3657720" y="5410080"/>
            <a:ext cx="5410080" cy="45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r>
              <a:rPr lang="en-US" sz="2400" spc="-1">
                <a:solidFill>
                  <a:srgbClr val="000000"/>
                </a:solidFill>
                <a:latin typeface="Arial"/>
              </a:rPr>
              <a:t>* The calculation is for square images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Effect of Spatial Resolutions</a:t>
            </a:r>
          </a:p>
        </p:txBody>
      </p:sp>
      <p:pic>
        <p:nvPicPr>
          <p:cNvPr id="182" name="Picture 2"/>
          <p:cNvPicPr/>
          <p:nvPr/>
        </p:nvPicPr>
        <p:blipFill>
          <a:blip r:embed="rId2"/>
          <a:stretch/>
        </p:blipFill>
        <p:spPr>
          <a:xfrm>
            <a:off x="2057520" y="1523880"/>
            <a:ext cx="6429240" cy="3076560"/>
          </a:xfrm>
          <a:prstGeom prst="rect">
            <a:avLst/>
          </a:prstGeom>
          <a:ln>
            <a:noFill/>
          </a:ln>
        </p:spPr>
      </p:pic>
      <p:sp>
        <p:nvSpPr>
          <p:cNvPr id="183" name="TextShape 2"/>
          <p:cNvSpPr txBox="1"/>
          <p:nvPr/>
        </p:nvSpPr>
        <p:spPr>
          <a:xfrm>
            <a:off x="6019680" y="3352680"/>
            <a:ext cx="4648320" cy="1524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sub sampled from 1024X1024 up to 32X32</a:t>
            </a: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 unchanged gray level</a:t>
            </a:r>
          </a:p>
        </p:txBody>
      </p:sp>
      <p:sp>
        <p:nvSpPr>
          <p:cNvPr id="184" name="CustomShape 3"/>
          <p:cNvSpPr/>
          <p:nvPr/>
        </p:nvSpPr>
        <p:spPr>
          <a:xfrm>
            <a:off x="2057520" y="4952880"/>
            <a:ext cx="8381880" cy="83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FF0000"/>
                </a:solidFill>
                <a:latin typeface="Calibri"/>
              </a:rPr>
              <a:t>Delete alternate row and column </a:t>
            </a:r>
            <a:r>
              <a:rPr lang="en-US" sz="2800" spc="-1" dirty="0">
                <a:solidFill>
                  <a:srgbClr val="000000"/>
                </a:solidFill>
                <a:latin typeface="Calibri"/>
              </a:rPr>
              <a:t>while sub sampling</a:t>
            </a:r>
            <a:endParaRPr lang="en-US" sz="2800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1981200" y="274680"/>
            <a:ext cx="8229600" cy="792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Effect of Spatial Resolutions</a:t>
            </a:r>
          </a:p>
        </p:txBody>
      </p:sp>
      <p:sp>
        <p:nvSpPr>
          <p:cNvPr id="186" name="CustomShape 2"/>
          <p:cNvSpPr/>
          <p:nvPr/>
        </p:nvSpPr>
        <p:spPr>
          <a:xfrm>
            <a:off x="3657720" y="1219320"/>
            <a:ext cx="4572000" cy="533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342720" indent="-342720">
              <a:spcBef>
                <a:spcPts val="697"/>
              </a:spcBef>
            </a:pPr>
            <a:r>
              <a:rPr lang="en-US" sz="2800" spc="-1">
                <a:solidFill>
                  <a:srgbClr val="7A0000"/>
                </a:solidFill>
                <a:latin typeface="Calibri"/>
              </a:rPr>
              <a:t>resized to 1024X1024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Picture 2"/>
          <p:cNvPicPr/>
          <p:nvPr/>
        </p:nvPicPr>
        <p:blipFill>
          <a:blip r:embed="rId2"/>
          <a:stretch/>
        </p:blipFill>
        <p:spPr>
          <a:xfrm>
            <a:off x="3047880" y="2162160"/>
            <a:ext cx="6105600" cy="4010040"/>
          </a:xfrm>
          <a:prstGeom prst="rect">
            <a:avLst/>
          </a:prstGeom>
          <a:ln>
            <a:noFill/>
          </a:ln>
        </p:spPr>
      </p:pic>
      <p:sp>
        <p:nvSpPr>
          <p:cNvPr id="188" name="CustomShape 3"/>
          <p:cNvSpPr/>
          <p:nvPr/>
        </p:nvSpPr>
        <p:spPr>
          <a:xfrm>
            <a:off x="3124200" y="1752480"/>
            <a:ext cx="1905120" cy="83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342720" indent="-342720">
              <a:spcBef>
                <a:spcPts val="697"/>
              </a:spcBef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1024X1024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5333880" y="1752480"/>
            <a:ext cx="1905120" cy="83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342720" indent="-342720">
              <a:spcBef>
                <a:spcPts val="697"/>
              </a:spcBef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512X512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7391280" y="1752480"/>
            <a:ext cx="1905120" cy="83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342720" indent="-342720">
              <a:spcBef>
                <a:spcPts val="697"/>
              </a:spcBef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256X256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CustomShape 6"/>
          <p:cNvSpPr/>
          <p:nvPr/>
        </p:nvSpPr>
        <p:spPr>
          <a:xfrm>
            <a:off x="3200520" y="6172200"/>
            <a:ext cx="1904760" cy="45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342720" indent="-342720">
              <a:spcBef>
                <a:spcPts val="697"/>
              </a:spcBef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128X128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CustomShape 7"/>
          <p:cNvSpPr/>
          <p:nvPr/>
        </p:nvSpPr>
        <p:spPr>
          <a:xfrm>
            <a:off x="5410200" y="6172200"/>
            <a:ext cx="1905120" cy="380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342720" indent="-342720">
              <a:spcBef>
                <a:spcPts val="697"/>
              </a:spcBef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64X64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CustomShape 8"/>
          <p:cNvSpPr/>
          <p:nvPr/>
        </p:nvSpPr>
        <p:spPr>
          <a:xfrm>
            <a:off x="7467600" y="6172200"/>
            <a:ext cx="1905120" cy="45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342720" indent="-342720">
              <a:spcBef>
                <a:spcPts val="697"/>
              </a:spcBef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32X32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CustomShape 9"/>
          <p:cNvSpPr/>
          <p:nvPr/>
        </p:nvSpPr>
        <p:spPr>
          <a:xfrm>
            <a:off x="1524000" y="1752480"/>
            <a:ext cx="1905120" cy="83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342720" indent="-342720">
              <a:spcBef>
                <a:spcPts val="697"/>
              </a:spcBef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From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CustomShape 10"/>
          <p:cNvSpPr/>
          <p:nvPr/>
        </p:nvSpPr>
        <p:spPr>
          <a:xfrm>
            <a:off x="2514720" y="1981080"/>
            <a:ext cx="457200" cy="76320"/>
          </a:xfrm>
          <a:custGeom>
            <a:avLst/>
            <a:gdLst/>
            <a:ahLst/>
            <a:cxnLst/>
            <a:rect l="0" t="0" r="r" b="b"/>
            <a:pathLst>
              <a:path w="1272" h="213">
                <a:moveTo>
                  <a:pt x="0" y="53"/>
                </a:moveTo>
                <a:lnTo>
                  <a:pt x="1165" y="53"/>
                </a:lnTo>
                <a:lnTo>
                  <a:pt x="1165" y="0"/>
                </a:lnTo>
                <a:lnTo>
                  <a:pt x="1271" y="106"/>
                </a:lnTo>
                <a:lnTo>
                  <a:pt x="1165" y="212"/>
                </a:lnTo>
                <a:lnTo>
                  <a:pt x="1165" y="159"/>
                </a:lnTo>
                <a:lnTo>
                  <a:pt x="0" y="159"/>
                </a:lnTo>
                <a:lnTo>
                  <a:pt x="0" y="53"/>
                </a:lnTo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96" name="CustomShape 11"/>
          <p:cNvSpPr/>
          <p:nvPr/>
        </p:nvSpPr>
        <p:spPr>
          <a:xfrm>
            <a:off x="1600320" y="6172200"/>
            <a:ext cx="1904760" cy="45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342720" indent="-342720">
              <a:spcBef>
                <a:spcPts val="697"/>
              </a:spcBef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From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CustomShape 12"/>
          <p:cNvSpPr/>
          <p:nvPr/>
        </p:nvSpPr>
        <p:spPr>
          <a:xfrm>
            <a:off x="2590680" y="6400800"/>
            <a:ext cx="457200" cy="76320"/>
          </a:xfrm>
          <a:custGeom>
            <a:avLst/>
            <a:gdLst/>
            <a:ahLst/>
            <a:cxnLst/>
            <a:rect l="0" t="0" r="r" b="b"/>
            <a:pathLst>
              <a:path w="1272" h="213">
                <a:moveTo>
                  <a:pt x="0" y="53"/>
                </a:moveTo>
                <a:lnTo>
                  <a:pt x="1165" y="53"/>
                </a:lnTo>
                <a:lnTo>
                  <a:pt x="1165" y="0"/>
                </a:lnTo>
                <a:lnTo>
                  <a:pt x="1271" y="106"/>
                </a:lnTo>
                <a:lnTo>
                  <a:pt x="1165" y="212"/>
                </a:lnTo>
                <a:lnTo>
                  <a:pt x="1165" y="159"/>
                </a:lnTo>
                <a:lnTo>
                  <a:pt x="0" y="159"/>
                </a:lnTo>
                <a:lnTo>
                  <a:pt x="0" y="53"/>
                </a:lnTo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Effect of Gray level Resolutions</a:t>
            </a:r>
          </a:p>
        </p:txBody>
      </p:sp>
      <p:sp>
        <p:nvSpPr>
          <p:cNvPr id="204" name="TextShape 2"/>
          <p:cNvSpPr txBox="1"/>
          <p:nvPr/>
        </p:nvSpPr>
        <p:spPr>
          <a:xfrm>
            <a:off x="5791080" y="1447560"/>
            <a:ext cx="4648320" cy="1523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Gray level changed from 16 to 2</a:t>
            </a:r>
          </a:p>
        </p:txBody>
      </p:sp>
      <p:sp>
        <p:nvSpPr>
          <p:cNvPr id="205" name="CustomShape 3"/>
          <p:cNvSpPr/>
          <p:nvPr/>
        </p:nvSpPr>
        <p:spPr>
          <a:xfrm>
            <a:off x="6172320" y="3048120"/>
            <a:ext cx="5621574" cy="152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Ridge-like structure is more prominent</a:t>
            </a:r>
            <a:endParaRPr lang="en-US" sz="2800" spc="-1" dirty="0">
              <a:solidFill>
                <a:srgbClr val="000000"/>
              </a:solidFill>
              <a:latin typeface="Arial"/>
            </a:endParaRP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Reason: insufficient number of gray levels used</a:t>
            </a:r>
            <a:endParaRPr lang="en-US" sz="2800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" name="Picture 2"/>
          <p:cNvPicPr/>
          <p:nvPr/>
        </p:nvPicPr>
        <p:blipFill>
          <a:blip r:embed="rId2"/>
          <a:stretch/>
        </p:blipFill>
        <p:spPr>
          <a:xfrm>
            <a:off x="1543080" y="1447920"/>
            <a:ext cx="4248000" cy="511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Properties of Digital Images: Zooming and Shrinking</a:t>
            </a:r>
          </a:p>
        </p:txBody>
      </p:sp>
      <p:sp>
        <p:nvSpPr>
          <p:cNvPr id="208" name="TextShape 2"/>
          <p:cNvSpPr txBox="1"/>
          <p:nvPr/>
        </p:nvSpPr>
        <p:spPr>
          <a:xfrm>
            <a:off x="1904880" y="1905120"/>
            <a:ext cx="7848720" cy="2666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Related to sampling and quantization, because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Zooming: over sampling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Shrinking: under sampling</a:t>
            </a: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However, Zooming and Shrinking are done on digital images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Zooming</a:t>
            </a:r>
          </a:p>
        </p:txBody>
      </p:sp>
      <p:sp>
        <p:nvSpPr>
          <p:cNvPr id="210" name="TextShape 2"/>
          <p:cNvSpPr txBox="1"/>
          <p:nvPr/>
        </p:nvSpPr>
        <p:spPr>
          <a:xfrm>
            <a:off x="1904880" y="1905120"/>
            <a:ext cx="7848720" cy="2666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Nearest neighbor interpolation</a:t>
            </a: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Pixel replication</a:t>
            </a: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Bilinear interpolation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Zooming</a:t>
            </a:r>
          </a:p>
        </p:txBody>
      </p:sp>
      <p:sp>
        <p:nvSpPr>
          <p:cNvPr id="212" name="TextShape 2"/>
          <p:cNvSpPr txBox="1"/>
          <p:nvPr/>
        </p:nvSpPr>
        <p:spPr>
          <a:xfrm>
            <a:off x="1904880" y="1295280"/>
            <a:ext cx="7848720" cy="533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Nearest neighbor interpolation</a:t>
            </a:r>
          </a:p>
        </p:txBody>
      </p:sp>
      <p:pic>
        <p:nvPicPr>
          <p:cNvPr id="213" name="Picture 3"/>
          <p:cNvPicPr/>
          <p:nvPr/>
        </p:nvPicPr>
        <p:blipFill>
          <a:blip r:embed="rId2"/>
          <a:stretch/>
        </p:blipFill>
        <p:spPr>
          <a:xfrm>
            <a:off x="2133480" y="2362320"/>
            <a:ext cx="2266920" cy="228600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2133480" y="5105520"/>
            <a:ext cx="3733920" cy="70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r>
              <a:rPr lang="en-US" sz="2000" spc="-1">
                <a:solidFill>
                  <a:srgbClr val="000000"/>
                </a:solidFill>
                <a:latin typeface="Arial"/>
              </a:rPr>
              <a:t>An 8X8 image </a:t>
            </a:r>
          </a:p>
          <a:p>
            <a:r>
              <a:rPr lang="en-US" sz="2000" spc="-1">
                <a:solidFill>
                  <a:srgbClr val="000000"/>
                </a:solidFill>
                <a:latin typeface="Arial"/>
              </a:rPr>
              <a:t>Resize this image to 12X12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Zooming</a:t>
            </a:r>
          </a:p>
        </p:txBody>
      </p:sp>
      <p:sp>
        <p:nvSpPr>
          <p:cNvPr id="216" name="TextShape 2"/>
          <p:cNvSpPr txBox="1"/>
          <p:nvPr/>
        </p:nvSpPr>
        <p:spPr>
          <a:xfrm>
            <a:off x="1904880" y="1295280"/>
            <a:ext cx="7848720" cy="533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Nearest neighbor interpolation</a:t>
            </a:r>
          </a:p>
        </p:txBody>
      </p:sp>
      <p:pic>
        <p:nvPicPr>
          <p:cNvPr id="217" name="Picture 3"/>
          <p:cNvPicPr/>
          <p:nvPr/>
        </p:nvPicPr>
        <p:blipFill>
          <a:blip r:embed="rId2"/>
          <a:stretch/>
        </p:blipFill>
        <p:spPr>
          <a:xfrm>
            <a:off x="2133480" y="2362320"/>
            <a:ext cx="2266920" cy="2286000"/>
          </a:xfrm>
          <a:prstGeom prst="rect">
            <a:avLst/>
          </a:prstGeom>
          <a:ln>
            <a:noFill/>
          </a:ln>
        </p:spPr>
      </p:pic>
      <p:sp>
        <p:nvSpPr>
          <p:cNvPr id="218" name="CustomShape 3"/>
          <p:cNvSpPr/>
          <p:nvPr/>
        </p:nvSpPr>
        <p:spPr>
          <a:xfrm>
            <a:off x="2133480" y="5105520"/>
            <a:ext cx="3048120" cy="6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r>
              <a:rPr lang="en-US" spc="-1">
                <a:solidFill>
                  <a:srgbClr val="000000"/>
                </a:solidFill>
                <a:latin typeface="Arial"/>
              </a:rPr>
              <a:t>An 8X8 image </a:t>
            </a:r>
          </a:p>
          <a:p>
            <a:r>
              <a:rPr lang="en-US" spc="-1">
                <a:solidFill>
                  <a:srgbClr val="000000"/>
                </a:solidFill>
                <a:latin typeface="Arial"/>
              </a:rPr>
              <a:t>Resize this image to 12X12</a:t>
            </a:r>
          </a:p>
        </p:txBody>
      </p:sp>
      <p:graphicFrame>
        <p:nvGraphicFramePr>
          <p:cNvPr id="219" name="Table 4"/>
          <p:cNvGraphicFramePr/>
          <p:nvPr/>
        </p:nvGraphicFramePr>
        <p:xfrm>
          <a:off x="5943720" y="2362320"/>
          <a:ext cx="3886200" cy="4389120"/>
        </p:xfrm>
        <a:graphic>
          <a:graphicData uri="http://schemas.openxmlformats.org/drawingml/2006/table">
            <a:tbl>
              <a:tblPr/>
              <a:tblGrid>
                <a:gridCol w="323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6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36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761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1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1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1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1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1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1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61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20" name="CustomShape 5"/>
          <p:cNvSpPr/>
          <p:nvPr/>
        </p:nvSpPr>
        <p:spPr>
          <a:xfrm>
            <a:off x="6400920" y="5754600"/>
            <a:ext cx="3504960" cy="6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r>
              <a:rPr lang="en-US" spc="-1">
                <a:solidFill>
                  <a:srgbClr val="000000"/>
                </a:solidFill>
                <a:latin typeface="Arial"/>
              </a:rPr>
              <a:t>A 12X12 grid to be filled up </a:t>
            </a:r>
          </a:p>
          <a:p>
            <a:r>
              <a:rPr lang="en-US" spc="-1">
                <a:solidFill>
                  <a:srgbClr val="000000"/>
                </a:solidFill>
                <a:latin typeface="Arial"/>
              </a:rPr>
              <a:t>Overlay it to 8X8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Zooming</a:t>
            </a:r>
          </a:p>
        </p:txBody>
      </p:sp>
      <p:sp>
        <p:nvSpPr>
          <p:cNvPr id="222" name="TextShape 2"/>
          <p:cNvSpPr txBox="1"/>
          <p:nvPr/>
        </p:nvSpPr>
        <p:spPr>
          <a:xfrm>
            <a:off x="281353" y="1341000"/>
            <a:ext cx="7848720" cy="533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Nearest neighbor interpolation</a:t>
            </a:r>
          </a:p>
        </p:txBody>
      </p:sp>
      <p:pic>
        <p:nvPicPr>
          <p:cNvPr id="223" name="Picture 3"/>
          <p:cNvPicPr/>
          <p:nvPr/>
        </p:nvPicPr>
        <p:blipFill>
          <a:blip r:embed="rId2"/>
          <a:stretch/>
        </p:blipFill>
        <p:spPr>
          <a:xfrm>
            <a:off x="425978" y="2194560"/>
            <a:ext cx="2266920" cy="228600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425978" y="4937760"/>
            <a:ext cx="3048120" cy="6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r>
              <a:rPr lang="en-US" spc="-1">
                <a:solidFill>
                  <a:srgbClr val="000000"/>
                </a:solidFill>
                <a:latin typeface="Arial"/>
              </a:rPr>
              <a:t>An 8X8 image </a:t>
            </a:r>
          </a:p>
          <a:p>
            <a:r>
              <a:rPr lang="en-US" spc="-1">
                <a:solidFill>
                  <a:srgbClr val="000000"/>
                </a:solidFill>
                <a:latin typeface="Arial"/>
              </a:rPr>
              <a:t>Resize this image to 12X12</a:t>
            </a:r>
          </a:p>
        </p:txBody>
      </p:sp>
      <p:graphicFrame>
        <p:nvGraphicFramePr>
          <p:cNvPr id="225" name="Table 4"/>
          <p:cNvGraphicFramePr/>
          <p:nvPr>
            <p:extLst>
              <p:ext uri="{D42A27DB-BD31-4B8C-83A1-F6EECF244321}">
                <p14:modId xmlns:p14="http://schemas.microsoft.com/office/powerpoint/2010/main" val="3680072983"/>
              </p:ext>
            </p:extLst>
          </p:nvPr>
        </p:nvGraphicFramePr>
        <p:xfrm>
          <a:off x="425978" y="2194560"/>
          <a:ext cx="2592000" cy="4389120"/>
        </p:xfrm>
        <a:graphic>
          <a:graphicData uri="http://schemas.openxmlformats.org/drawingml/2006/table">
            <a:tbl>
              <a:tblPr/>
              <a:tblGrid>
                <a:gridCol w="2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9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8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8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26" name="CustomShape 5"/>
          <p:cNvSpPr/>
          <p:nvPr/>
        </p:nvSpPr>
        <p:spPr>
          <a:xfrm>
            <a:off x="3781521" y="4480560"/>
            <a:ext cx="7848719" cy="374102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342720" indent="-342720">
              <a:spcBef>
                <a:spcPts val="5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Each grid of 12X12 fall on some of the 8X8 grid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 marL="342720" indent="-342720">
              <a:spcBef>
                <a:spcPts val="5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Fill the grid of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spc="-1" dirty="0">
                <a:solidFill>
                  <a:srgbClr val="000000"/>
                </a:solidFill>
                <a:latin typeface="Arial"/>
              </a:rPr>
              <a:t>12X12</a:t>
            </a:r>
            <a:r>
              <a:rPr lang="en-US" sz="2400" spc="-1" dirty="0">
                <a:solidFill>
                  <a:srgbClr val="000000"/>
                </a:solidFill>
                <a:latin typeface="Arial"/>
              </a:rPr>
              <a:t> from the value of the nearest grid of 8X8</a:t>
            </a:r>
          </a:p>
          <a:p>
            <a:pPr marL="342720" indent="-342720">
              <a:spcBef>
                <a:spcPts val="5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Then return the 12X12 into its original size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B3C060-4310-4E49-8254-1FCEFB26A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534" y="2090971"/>
            <a:ext cx="6584643" cy="224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9AEFC9-AB24-4C4F-8958-FC56571504C7}"/>
              </a:ext>
            </a:extLst>
          </p:cNvPr>
          <p:cNvSpPr txBox="1"/>
          <p:nvPr/>
        </p:nvSpPr>
        <p:spPr>
          <a:xfrm>
            <a:off x="6096000" y="647626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Implementation outline: </a:t>
            </a:r>
            <a:r>
              <a:rPr lang="en-US" dirty="0">
                <a:solidFill>
                  <a:srgbClr val="00B0F0"/>
                </a:solidFill>
              </a:rPr>
              <a:t>https://www.giassa.net/?page_id=207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What is an Image/Digital Image</a:t>
            </a:r>
          </a:p>
        </p:txBody>
      </p:sp>
      <p:pic>
        <p:nvPicPr>
          <p:cNvPr id="62" name="Picture 2"/>
          <p:cNvPicPr/>
          <p:nvPr/>
        </p:nvPicPr>
        <p:blipFill>
          <a:blip r:embed="rId2"/>
          <a:stretch/>
        </p:blipFill>
        <p:spPr>
          <a:xfrm>
            <a:off x="504300" y="1923135"/>
            <a:ext cx="2467080" cy="1847520"/>
          </a:xfrm>
          <a:prstGeom prst="rect">
            <a:avLst/>
          </a:prstGeom>
          <a:ln>
            <a:noFill/>
          </a:ln>
        </p:spPr>
      </p:pic>
      <p:sp>
        <p:nvSpPr>
          <p:cNvPr id="63" name="CustomShape 2"/>
          <p:cNvSpPr/>
          <p:nvPr/>
        </p:nvSpPr>
        <p:spPr>
          <a:xfrm>
            <a:off x="347101" y="1204380"/>
            <a:ext cx="6477120" cy="45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1F497D"/>
                </a:solidFill>
                <a:latin typeface="Arial"/>
                <a:ea typeface="Arial"/>
              </a:rPr>
              <a:t>A gray scale image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64" name="Line 3"/>
          <p:cNvCxnSpPr/>
          <p:nvPr/>
        </p:nvCxnSpPr>
        <p:spPr>
          <a:xfrm>
            <a:off x="533100" y="1932495"/>
            <a:ext cx="3201120" cy="2160"/>
          </a:xfrm>
          <a:prstGeom prst="straightConnector1">
            <a:avLst/>
          </a:prstGeom>
          <a:ln w="38160">
            <a:solidFill>
              <a:srgbClr val="000000"/>
            </a:solidFill>
            <a:miter/>
            <a:tailEnd type="arrow" w="med" len="med"/>
          </a:ln>
        </p:spPr>
      </p:cxnSp>
      <p:cxnSp>
        <p:nvCxnSpPr>
          <p:cNvPr id="65" name="Line 4"/>
          <p:cNvCxnSpPr/>
          <p:nvPr/>
        </p:nvCxnSpPr>
        <p:spPr>
          <a:xfrm flipV="1">
            <a:off x="506100" y="1932135"/>
            <a:ext cx="2160" cy="2286720"/>
          </a:xfrm>
          <a:prstGeom prst="straightConnector1">
            <a:avLst/>
          </a:prstGeom>
          <a:ln w="38160">
            <a:solidFill>
              <a:srgbClr val="000000"/>
            </a:solidFill>
            <a:miter/>
            <a:headEnd type="arrow" w="med" len="med"/>
          </a:ln>
        </p:spPr>
      </p:cxnSp>
      <p:sp>
        <p:nvSpPr>
          <p:cNvPr id="66" name="CustomShape 5"/>
          <p:cNvSpPr/>
          <p:nvPr/>
        </p:nvSpPr>
        <p:spPr>
          <a:xfrm>
            <a:off x="3733500" y="1673655"/>
            <a:ext cx="533160" cy="45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r>
              <a:rPr lang="en-US" sz="2400" b="1" i="1" spc="-1">
                <a:solidFill>
                  <a:srgbClr val="000000"/>
                </a:solidFill>
                <a:latin typeface="Calibri"/>
              </a:rPr>
              <a:t>y</a:t>
            </a:r>
            <a:endParaRPr lang="en-US" sz="2400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CustomShape 6"/>
          <p:cNvSpPr/>
          <p:nvPr/>
        </p:nvSpPr>
        <p:spPr>
          <a:xfrm>
            <a:off x="80341" y="3858495"/>
            <a:ext cx="533520" cy="45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r>
              <a:rPr lang="en-US" sz="2400" b="1" i="1" spc="-1">
                <a:solidFill>
                  <a:srgbClr val="000000"/>
                </a:solidFill>
                <a:latin typeface="Calibri"/>
              </a:rPr>
              <a:t>x</a:t>
            </a:r>
            <a:endParaRPr lang="en-US" sz="2400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CustomShape 7"/>
          <p:cNvSpPr/>
          <p:nvPr/>
        </p:nvSpPr>
        <p:spPr>
          <a:xfrm>
            <a:off x="533100" y="1932495"/>
            <a:ext cx="2438280" cy="1828800"/>
          </a:xfrm>
          <a:prstGeom prst="rect">
            <a:avLst/>
          </a:prstGeom>
          <a:solidFill>
            <a:srgbClr val="7F7F7F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9" name="CustomShape 8"/>
          <p:cNvSpPr/>
          <p:nvPr/>
        </p:nvSpPr>
        <p:spPr>
          <a:xfrm>
            <a:off x="3428580" y="3151815"/>
            <a:ext cx="1371600" cy="39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r>
              <a:rPr lang="en-US" sz="2000" b="1" i="1" spc="-1">
                <a:solidFill>
                  <a:srgbClr val="000000"/>
                </a:solidFill>
                <a:latin typeface="Calibri"/>
              </a:rPr>
              <a:t>f(x, y)</a:t>
            </a:r>
            <a:endParaRPr lang="en-US" sz="2000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CustomShape 9"/>
          <p:cNvSpPr/>
          <p:nvPr/>
        </p:nvSpPr>
        <p:spPr>
          <a:xfrm>
            <a:off x="2209260" y="2999175"/>
            <a:ext cx="152640" cy="1526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cxnSp>
        <p:nvCxnSpPr>
          <p:cNvPr id="71" name="Line 10"/>
          <p:cNvCxnSpPr>
            <a:stCxn id="69" idx="1"/>
            <a:endCxn id="70" idx="5"/>
          </p:cNvCxnSpPr>
          <p:nvPr/>
        </p:nvCxnSpPr>
        <p:spPr>
          <a:xfrm flipH="1" flipV="1">
            <a:off x="2338860" y="3128775"/>
            <a:ext cx="1089720" cy="221400"/>
          </a:xfrm>
          <a:prstGeom prst="straightConnector1">
            <a:avLst/>
          </a:prstGeom>
          <a:ln w="28440">
            <a:solidFill>
              <a:srgbClr val="000000"/>
            </a:solidFill>
            <a:miter/>
            <a:tailEnd type="triangle" w="med" len="med"/>
          </a:ln>
        </p:spPr>
      </p:cxnSp>
      <p:sp>
        <p:nvSpPr>
          <p:cNvPr id="72" name="TextShape 11"/>
          <p:cNvSpPr txBox="1"/>
          <p:nvPr/>
        </p:nvSpPr>
        <p:spPr>
          <a:xfrm>
            <a:off x="253379" y="4944240"/>
            <a:ext cx="8458200" cy="1630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2 attributes: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A location (</a:t>
            </a:r>
            <a:r>
              <a:rPr lang="en-US" sz="2400" i="1" spc="-1" dirty="0">
                <a:solidFill>
                  <a:srgbClr val="000000"/>
                </a:solidFill>
                <a:latin typeface="Calibri"/>
              </a:rPr>
              <a:t>x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2400" i="1" spc="-1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): picture element, pixel, </a:t>
            </a:r>
            <a:r>
              <a:rPr lang="en-US" sz="2400" spc="-1" dirty="0" err="1">
                <a:solidFill>
                  <a:srgbClr val="000000"/>
                </a:solidFill>
                <a:latin typeface="Calibri"/>
              </a:rPr>
              <a:t>etc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A value </a:t>
            </a:r>
            <a:r>
              <a:rPr lang="en-US" sz="2400" i="1" spc="-1" dirty="0">
                <a:solidFill>
                  <a:srgbClr val="000000"/>
                </a:solidFill>
                <a:latin typeface="Calibri"/>
              </a:rPr>
              <a:t>f(x, y) 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at pixel (</a:t>
            </a:r>
            <a:r>
              <a:rPr lang="en-US" sz="2400" i="1" spc="-1" dirty="0">
                <a:solidFill>
                  <a:srgbClr val="000000"/>
                </a:solidFill>
                <a:latin typeface="Calibri"/>
              </a:rPr>
              <a:t>x, y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): gray scale value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D182434-3113-4908-98B4-4B44B9E862E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895001" y="3352449"/>
            <a:ext cx="4400640" cy="60948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sp>
        <p:nvSpPr>
          <p:cNvPr id="15" name="TextShape 10">
            <a:extLst>
              <a:ext uri="{FF2B5EF4-FFF2-40B4-BE49-F238E27FC236}">
                <a16:creationId xmlns:a16="http://schemas.microsoft.com/office/drawing/2014/main" id="{15D544D6-EFF3-4274-B7E8-A7B6183EA5C4}"/>
              </a:ext>
            </a:extLst>
          </p:cNvPr>
          <p:cNvSpPr txBox="1"/>
          <p:nvPr/>
        </p:nvSpPr>
        <p:spPr>
          <a:xfrm>
            <a:off x="5257380" y="1809352"/>
            <a:ext cx="5132532" cy="13914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742680" lvl="1" indent="-285480">
              <a:spcBef>
                <a:spcPts val="697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i="1" spc="-1" dirty="0">
                <a:solidFill>
                  <a:srgbClr val="000000"/>
                </a:solidFill>
                <a:latin typeface="Calibri"/>
              </a:rPr>
              <a:t>f(x, y) </a:t>
            </a:r>
            <a:r>
              <a:rPr lang="en-US" sz="2800" spc="-1" dirty="0">
                <a:solidFill>
                  <a:srgbClr val="000000"/>
                </a:solidFill>
                <a:latin typeface="Calibri"/>
              </a:rPr>
              <a:t>can take any value from 0.0 (black) to 1.0 (white)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Zooming</a:t>
            </a:r>
          </a:p>
        </p:txBody>
      </p:sp>
      <p:sp>
        <p:nvSpPr>
          <p:cNvPr id="228" name="TextShape 2"/>
          <p:cNvSpPr txBox="1"/>
          <p:nvPr/>
        </p:nvSpPr>
        <p:spPr>
          <a:xfrm>
            <a:off x="1904880" y="1295280"/>
            <a:ext cx="7848720" cy="533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Nearest neighbor interpolation</a:t>
            </a:r>
          </a:p>
        </p:txBody>
      </p:sp>
      <p:pic>
        <p:nvPicPr>
          <p:cNvPr id="229" name="Picture 3"/>
          <p:cNvPicPr/>
          <p:nvPr/>
        </p:nvPicPr>
        <p:blipFill>
          <a:blip r:embed="rId2"/>
          <a:stretch/>
        </p:blipFill>
        <p:spPr>
          <a:xfrm>
            <a:off x="2133480" y="2362320"/>
            <a:ext cx="2266920" cy="228600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2133480" y="5105520"/>
            <a:ext cx="3048120" cy="6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r>
              <a:rPr lang="en-US" spc="-1">
                <a:solidFill>
                  <a:srgbClr val="000000"/>
                </a:solidFill>
                <a:latin typeface="Arial"/>
              </a:rPr>
              <a:t>An 8X8 image </a:t>
            </a:r>
          </a:p>
          <a:p>
            <a:r>
              <a:rPr lang="en-US" spc="-1">
                <a:solidFill>
                  <a:srgbClr val="000000"/>
                </a:solidFill>
                <a:latin typeface="Arial"/>
              </a:rPr>
              <a:t>Resize this image to 12X12</a:t>
            </a:r>
          </a:p>
        </p:txBody>
      </p:sp>
      <p:pic>
        <p:nvPicPr>
          <p:cNvPr id="232" name="Picture 3"/>
          <p:cNvPicPr/>
          <p:nvPr/>
        </p:nvPicPr>
        <p:blipFill>
          <a:blip r:embed="rId2"/>
          <a:stretch/>
        </p:blipFill>
        <p:spPr>
          <a:xfrm>
            <a:off x="5943720" y="2362320"/>
            <a:ext cx="3886200" cy="342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Zooming</a:t>
            </a:r>
          </a:p>
        </p:txBody>
      </p:sp>
      <p:sp>
        <p:nvSpPr>
          <p:cNvPr id="235" name="TextShape 2"/>
          <p:cNvSpPr txBox="1"/>
          <p:nvPr/>
        </p:nvSpPr>
        <p:spPr>
          <a:xfrm>
            <a:off x="440024" y="1216964"/>
            <a:ext cx="7848720" cy="26668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500"/>
          </a:bodyPr>
          <a:lstStyle/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Pixel replication</a:t>
            </a:r>
          </a:p>
          <a:p>
            <a:pPr marL="342720" indent="-342720">
              <a:spcBef>
                <a:spcPts val="69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Bilinear interpolation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Let (</a:t>
            </a:r>
            <a:r>
              <a:rPr lang="en-US" sz="2400" spc="-1" dirty="0" err="1">
                <a:solidFill>
                  <a:srgbClr val="000000"/>
                </a:solidFill>
                <a:latin typeface="Calibri"/>
              </a:rPr>
              <a:t>x,y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) be the pixel loc of a zoomed image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Its gray value, </a:t>
            </a:r>
            <a:r>
              <a:rPr lang="en-US" sz="2400" i="1" spc="-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(</a:t>
            </a:r>
            <a:r>
              <a:rPr lang="en-US" sz="2400" i="1" spc="-1" dirty="0">
                <a:solidFill>
                  <a:srgbClr val="000000"/>
                </a:solidFill>
                <a:latin typeface="Calibri"/>
              </a:rPr>
              <a:t>x, y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)</a:t>
            </a:r>
          </a:p>
          <a:p>
            <a:pPr marL="742680" lvl="1" indent="-285480">
              <a:spcBef>
                <a:spcPts val="598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where, </a:t>
            </a:r>
            <a:r>
              <a:rPr lang="en-US" sz="2400" i="1" spc="-1" dirty="0">
                <a:solidFill>
                  <a:srgbClr val="000000"/>
                </a:solidFill>
                <a:latin typeface="Calibri"/>
              </a:rPr>
              <a:t>w11, w12, w21, w22: determined from neighbor pixels 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E4DF18-5615-47B5-8CDD-B133096C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433" y="2022148"/>
            <a:ext cx="2512734" cy="351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C3EB2-FCF4-48EF-91EC-16053BF98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24" y="4032989"/>
            <a:ext cx="7241206" cy="246859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Zooming Comparison</a:t>
            </a:r>
          </a:p>
        </p:txBody>
      </p:sp>
      <p:sp>
        <p:nvSpPr>
          <p:cNvPr id="238" name="TextShape 2"/>
          <p:cNvSpPr txBox="1"/>
          <p:nvPr/>
        </p:nvSpPr>
        <p:spPr>
          <a:xfrm>
            <a:off x="1675920" y="4723920"/>
            <a:ext cx="2590920" cy="8384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8500" lnSpcReduction="10000"/>
          </a:bodyPr>
          <a:lstStyle/>
          <a:p>
            <a:pPr marL="342720" indent="-342720" algn="ctr">
              <a:spcBef>
                <a:spcPts val="697"/>
              </a:spcBef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Bilinear interpolation</a:t>
            </a:r>
          </a:p>
        </p:txBody>
      </p:sp>
      <p:pic>
        <p:nvPicPr>
          <p:cNvPr id="239" name="Picture 2"/>
          <p:cNvPicPr/>
          <p:nvPr/>
        </p:nvPicPr>
        <p:blipFill>
          <a:blip r:embed="rId2"/>
          <a:stretch/>
        </p:blipFill>
        <p:spPr>
          <a:xfrm>
            <a:off x="4086120" y="2133720"/>
            <a:ext cx="6353280" cy="4190760"/>
          </a:xfrm>
          <a:prstGeom prst="rect">
            <a:avLst/>
          </a:prstGeom>
          <a:ln>
            <a:noFill/>
          </a:ln>
        </p:spPr>
      </p:pic>
      <p:sp>
        <p:nvSpPr>
          <p:cNvPr id="240" name="CustomShape 3"/>
          <p:cNvSpPr/>
          <p:nvPr/>
        </p:nvSpPr>
        <p:spPr>
          <a:xfrm>
            <a:off x="1600320" y="2895480"/>
            <a:ext cx="2590560" cy="83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342720" indent="-342720" algn="ctr">
              <a:spcBef>
                <a:spcPts val="697"/>
              </a:spcBef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Pixel replication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4953000" y="1295280"/>
            <a:ext cx="4572000" cy="533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342720" indent="-342720" algn="ctr">
              <a:spcBef>
                <a:spcPts val="697"/>
              </a:spcBef>
            </a:pPr>
            <a:r>
              <a:rPr lang="en-US" sz="2800" spc="-1">
                <a:solidFill>
                  <a:srgbClr val="7A0000"/>
                </a:solidFill>
                <a:latin typeface="Calibri"/>
              </a:rPr>
              <a:t>resized to 1024X1024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CustomShape 5"/>
          <p:cNvSpPr/>
          <p:nvPr/>
        </p:nvSpPr>
        <p:spPr>
          <a:xfrm>
            <a:off x="4190880" y="1676520"/>
            <a:ext cx="1905120" cy="83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342720" indent="-342720" algn="ctr">
              <a:spcBef>
                <a:spcPts val="697"/>
              </a:spcBef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128X128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CustomShape 6"/>
          <p:cNvSpPr/>
          <p:nvPr/>
        </p:nvSpPr>
        <p:spPr>
          <a:xfrm>
            <a:off x="6553200" y="1676520"/>
            <a:ext cx="1905120" cy="83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342720" indent="-342720">
              <a:spcBef>
                <a:spcPts val="697"/>
              </a:spcBef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64X64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CustomShape 7"/>
          <p:cNvSpPr/>
          <p:nvPr/>
        </p:nvSpPr>
        <p:spPr>
          <a:xfrm>
            <a:off x="8458320" y="1676520"/>
            <a:ext cx="1904760" cy="83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342720" indent="-342720" algn="ctr">
              <a:spcBef>
                <a:spcPts val="697"/>
              </a:spcBef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32X32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CustomShape 8"/>
          <p:cNvSpPr/>
          <p:nvPr/>
        </p:nvSpPr>
        <p:spPr>
          <a:xfrm>
            <a:off x="2590680" y="1676520"/>
            <a:ext cx="1905120" cy="83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342720" indent="-342720">
              <a:spcBef>
                <a:spcPts val="697"/>
              </a:spcBef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From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CustomShape 9"/>
          <p:cNvSpPr/>
          <p:nvPr/>
        </p:nvSpPr>
        <p:spPr>
          <a:xfrm>
            <a:off x="3581400" y="1905120"/>
            <a:ext cx="457200" cy="75960"/>
          </a:xfrm>
          <a:custGeom>
            <a:avLst/>
            <a:gdLst/>
            <a:ahLst/>
            <a:cxnLst/>
            <a:rect l="0" t="0" r="r" b="b"/>
            <a:pathLst>
              <a:path w="1272" h="213">
                <a:moveTo>
                  <a:pt x="0" y="53"/>
                </a:moveTo>
                <a:lnTo>
                  <a:pt x="1165" y="53"/>
                </a:lnTo>
                <a:lnTo>
                  <a:pt x="1165" y="0"/>
                </a:lnTo>
                <a:lnTo>
                  <a:pt x="1271" y="106"/>
                </a:lnTo>
                <a:lnTo>
                  <a:pt x="1165" y="212"/>
                </a:lnTo>
                <a:lnTo>
                  <a:pt x="1165" y="159"/>
                </a:lnTo>
                <a:lnTo>
                  <a:pt x="0" y="159"/>
                </a:lnTo>
                <a:lnTo>
                  <a:pt x="0" y="53"/>
                </a:lnTo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40BB4-9BCF-4D4D-ADC0-A15D603FE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2D9B-ECDF-4889-9432-189ABFD0BD3D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338DC20A-5AB1-4E03-B9B0-888E5BA8FDA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Basic Relationships Between Pixels</a:t>
            </a:r>
            <a:br>
              <a:rPr lang="en-US" altLang="en-US" sz="3200"/>
            </a:br>
            <a:endParaRPr lang="en-US" altLang="en-US" sz="3200"/>
          </a:p>
        </p:txBody>
      </p:sp>
      <p:sp>
        <p:nvSpPr>
          <p:cNvPr id="152582" name="Rectangle 6">
            <a:extLst>
              <a:ext uri="{FF2B5EF4-FFF2-40B4-BE49-F238E27FC236}">
                <a16:creationId xmlns:a16="http://schemas.microsoft.com/office/drawing/2014/main" id="{0E67BE46-A505-4828-8842-AE939B2A3339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594859" y="1621487"/>
            <a:ext cx="8540750" cy="4498975"/>
          </a:xfrm>
          <a:noFill/>
          <a:ln/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 b="1" dirty="0"/>
              <a:t>Neighbors </a:t>
            </a:r>
            <a:r>
              <a:rPr lang="en-US" altLang="en-US" dirty="0"/>
              <a:t>of a pixel p at coordinates (</a:t>
            </a:r>
            <a:r>
              <a:rPr lang="en-US" altLang="en-US" dirty="0" err="1"/>
              <a:t>x,y</a:t>
            </a:r>
            <a:r>
              <a:rPr lang="en-US" altLang="en-US" dirty="0"/>
              <a:t>) 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dirty="0"/>
              <a:t> </a:t>
            </a:r>
            <a:r>
              <a:rPr lang="en-US" altLang="en-US" b="1" dirty="0"/>
              <a:t>4-neighbors of p</a:t>
            </a:r>
            <a:r>
              <a:rPr lang="en-US" altLang="en-US" dirty="0"/>
              <a:t>, denoted by </a:t>
            </a:r>
            <a:r>
              <a:rPr lang="en-US" altLang="en-US" b="1" dirty="0"/>
              <a:t>N</a:t>
            </a:r>
            <a:r>
              <a:rPr lang="en-US" altLang="en-US" b="1" baseline="-25000" dirty="0"/>
              <a:t>4</a:t>
            </a:r>
            <a:r>
              <a:rPr lang="en-US" altLang="en-US" b="1" dirty="0"/>
              <a:t>(p)</a:t>
            </a:r>
            <a:r>
              <a:rPr lang="en-US" altLang="en-US" dirty="0"/>
              <a:t>: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dirty="0"/>
              <a:t>    (x-1, y), (x+1, y), (x,y-1), and (x, y+1).</a:t>
            </a:r>
          </a:p>
          <a:p>
            <a:pPr>
              <a:lnSpc>
                <a:spcPct val="80000"/>
              </a:lnSpc>
            </a:pPr>
            <a:endParaRPr lang="en-US" altLang="en-US" i="1" dirty="0">
              <a:cs typeface="Tahoma" panose="020B0604030504040204" pitchFamily="34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b="1" dirty="0"/>
              <a:t> 4 diagonal neighbors of p</a:t>
            </a:r>
            <a:r>
              <a:rPr lang="en-US" altLang="en-US" dirty="0"/>
              <a:t>, denoted by </a:t>
            </a:r>
            <a:r>
              <a:rPr lang="en-US" altLang="en-US" b="1" dirty="0"/>
              <a:t>N</a:t>
            </a:r>
            <a:r>
              <a:rPr lang="en-US" altLang="en-US" b="1" baseline="-25000" dirty="0"/>
              <a:t>D</a:t>
            </a:r>
            <a:r>
              <a:rPr lang="en-US" altLang="en-US" b="1" dirty="0"/>
              <a:t>(p)</a:t>
            </a:r>
            <a:r>
              <a:rPr lang="en-US" altLang="en-US" dirty="0"/>
              <a:t>: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dirty="0"/>
              <a:t>    (x-1, y-1), (x+1, y+1), (x+1,y-1), and (x-1, y+1).</a:t>
            </a:r>
          </a:p>
          <a:p>
            <a:pPr>
              <a:lnSpc>
                <a:spcPct val="80000"/>
              </a:lnSpc>
            </a:pPr>
            <a:endParaRPr lang="en-US" altLang="en-US" i="1" dirty="0">
              <a:cs typeface="Tahoma" panose="020B0604030504040204" pitchFamily="34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b="1" dirty="0">
                <a:cs typeface="Tahoma" panose="020B0604030504040204" pitchFamily="34" charset="0"/>
              </a:rPr>
              <a:t> 8 neighbors of p</a:t>
            </a:r>
            <a:r>
              <a:rPr lang="en-US" altLang="en-US" dirty="0">
                <a:cs typeface="Tahoma" panose="020B0604030504040204" pitchFamily="34" charset="0"/>
              </a:rPr>
              <a:t>, denoted </a:t>
            </a:r>
            <a:r>
              <a:rPr lang="en-US" altLang="en-US" b="1" dirty="0">
                <a:cs typeface="Tahoma" panose="020B0604030504040204" pitchFamily="34" charset="0"/>
              </a:rPr>
              <a:t>N</a:t>
            </a:r>
            <a:r>
              <a:rPr lang="en-US" altLang="en-US" b="1" baseline="-25000" dirty="0">
                <a:cs typeface="Tahoma" panose="020B0604030504040204" pitchFamily="34" charset="0"/>
              </a:rPr>
              <a:t>8</a:t>
            </a:r>
            <a:r>
              <a:rPr lang="en-US" altLang="en-US" b="1" dirty="0">
                <a:cs typeface="Tahoma" panose="020B0604030504040204" pitchFamily="34" charset="0"/>
              </a:rPr>
              <a:t>(p)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cs typeface="Tahoma" panose="020B0604030504040204" pitchFamily="34" charset="0"/>
              </a:rPr>
              <a:t>     N</a:t>
            </a:r>
            <a:r>
              <a:rPr lang="en-US" altLang="en-US" baseline="-25000" dirty="0">
                <a:cs typeface="Tahoma" panose="020B0604030504040204" pitchFamily="34" charset="0"/>
              </a:rPr>
              <a:t>8</a:t>
            </a:r>
            <a:r>
              <a:rPr lang="en-US" altLang="en-US" dirty="0">
                <a:cs typeface="Tahoma" panose="020B0604030504040204" pitchFamily="34" charset="0"/>
              </a:rPr>
              <a:t>(p) = </a:t>
            </a:r>
            <a:r>
              <a:rPr lang="en-US" altLang="en-US" dirty="0"/>
              <a:t>N</a:t>
            </a:r>
            <a:r>
              <a:rPr lang="en-US" altLang="en-US" baseline="-25000" dirty="0"/>
              <a:t>4</a:t>
            </a:r>
            <a:r>
              <a:rPr lang="en-US" altLang="en-US" dirty="0"/>
              <a:t>(p) </a:t>
            </a:r>
            <a:r>
              <a:rPr lang="en-US" altLang="en-US" dirty="0">
                <a:cs typeface="Tahoma" panose="020B0604030504040204" pitchFamily="34" charset="0"/>
              </a:rPr>
              <a:t>U </a:t>
            </a:r>
            <a:r>
              <a:rPr lang="en-US" altLang="en-US" dirty="0"/>
              <a:t>N</a:t>
            </a:r>
            <a:r>
              <a:rPr lang="en-US" altLang="en-US" baseline="-25000" dirty="0"/>
              <a:t>D</a:t>
            </a:r>
            <a:r>
              <a:rPr lang="en-US" altLang="en-US" dirty="0"/>
              <a:t>(p)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EB43D-A231-40DB-B7AB-AB9EE8B0E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396" y="2051864"/>
            <a:ext cx="4086701" cy="156828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AE39BF-62D1-954B-5042-76F8DF553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58" y="211934"/>
            <a:ext cx="6019199" cy="622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BA0CAD-DFA2-B69C-919B-F2D2500DC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094" y="3683028"/>
            <a:ext cx="6301248" cy="27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843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5448A-9A8C-4DB3-8A1A-74E94FE35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03FC8-1EF1-4EAE-9E68-A5B222D247B2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E0A64F4F-14C6-4C75-8F61-7485430F37E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Basic Relationships Between Pixels</a:t>
            </a:r>
            <a:br>
              <a:rPr lang="en-US" altLang="en-US" sz="3200"/>
            </a:br>
            <a:endParaRPr lang="en-US" altLang="en-US" sz="3200"/>
          </a:p>
        </p:txBody>
      </p:sp>
      <p:sp>
        <p:nvSpPr>
          <p:cNvPr id="155652" name="Rectangle 4">
            <a:extLst>
              <a:ext uri="{FF2B5EF4-FFF2-40B4-BE49-F238E27FC236}">
                <a16:creationId xmlns:a16="http://schemas.microsoft.com/office/drawing/2014/main" id="{687C61EA-887D-4A39-B463-F4FEEEB004AC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2097088" y="1500189"/>
            <a:ext cx="8540750" cy="4498975"/>
          </a:xfrm>
          <a:noFill/>
          <a:ln/>
        </p:spPr>
        <p:txBody>
          <a:bodyPr/>
          <a:lstStyle/>
          <a:p>
            <a:r>
              <a:rPr lang="en-US" altLang="en-US" sz="2400" b="1"/>
              <a:t>Adjacency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/>
              <a:t>    Let V be the set of intensity values 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40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400" b="1"/>
              <a:t>4-adjacency</a:t>
            </a:r>
            <a:r>
              <a:rPr lang="en-US" altLang="en-US" sz="2400"/>
              <a:t>: Two pixels p and q with values from V are 4-adjacent if q is in the set N</a:t>
            </a:r>
            <a:r>
              <a:rPr lang="en-US" altLang="en-US" sz="2400" baseline="-25000"/>
              <a:t>4</a:t>
            </a:r>
            <a:r>
              <a:rPr lang="en-US" altLang="en-US" sz="2400"/>
              <a:t>(p).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240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400" b="1"/>
              <a:t>8-adjacency</a:t>
            </a:r>
            <a:r>
              <a:rPr lang="en-US" altLang="en-US" sz="2400"/>
              <a:t>: Two pixels p and q with values from V are 8-adjacent if q is in the set N</a:t>
            </a:r>
            <a:r>
              <a:rPr lang="en-US" altLang="en-US" sz="2400" baseline="-25000"/>
              <a:t>8</a:t>
            </a:r>
            <a:r>
              <a:rPr lang="en-US" altLang="en-US" sz="2400"/>
              <a:t>(p).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2400"/>
          </a:p>
          <a:p>
            <a:pPr>
              <a:buFont typeface="Wingdings" panose="05000000000000000000" pitchFamily="2" charset="2"/>
              <a:buNone/>
            </a:pPr>
            <a:endParaRPr lang="en-US" alt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C8630E-D734-4563-BDEE-1A53AA753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151" y="995052"/>
            <a:ext cx="3625429" cy="139127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A1221-9CA0-4929-A5EC-0F912DCDD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2093C-E74F-4952-B141-CDE8D9A9AFA0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156674" name="Rectangle 2">
            <a:extLst>
              <a:ext uri="{FF2B5EF4-FFF2-40B4-BE49-F238E27FC236}">
                <a16:creationId xmlns:a16="http://schemas.microsoft.com/office/drawing/2014/main" id="{F8B9E12A-8CEE-4ABC-9395-DD1D431462B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Basic Relationships Between Pixels</a:t>
            </a:r>
            <a:br>
              <a:rPr lang="en-US" altLang="en-US" sz="3200"/>
            </a:br>
            <a:endParaRPr lang="en-US" altLang="en-US" sz="3200"/>
          </a:p>
        </p:txBody>
      </p:sp>
      <p:sp>
        <p:nvSpPr>
          <p:cNvPr id="156676" name="Rectangle 4">
            <a:extLst>
              <a:ext uri="{FF2B5EF4-FFF2-40B4-BE49-F238E27FC236}">
                <a16:creationId xmlns:a16="http://schemas.microsoft.com/office/drawing/2014/main" id="{FE89E164-BEA3-4CF1-9DD6-722124BC03BA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2097088" y="1500189"/>
            <a:ext cx="8540750" cy="4598953"/>
          </a:xfrm>
          <a:noFill/>
          <a:ln/>
        </p:spPr>
        <p:txBody>
          <a:bodyPr>
            <a:normAutofit/>
          </a:bodyPr>
          <a:lstStyle/>
          <a:p>
            <a:r>
              <a:rPr lang="en-US" altLang="en-US" sz="2400" b="1" dirty="0"/>
              <a:t>Adjacency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/>
              <a:t>    Let V be the set of intensity values 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400" b="1" dirty="0"/>
              <a:t>m-adjacency</a:t>
            </a:r>
            <a:r>
              <a:rPr lang="en-US" altLang="en-US" sz="2400" dirty="0"/>
              <a:t>: Two pixels p and q with values from V are m-adjacent if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/>
              <a:t>  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/>
              <a:t>    (</a:t>
            </a:r>
            <a:r>
              <a:rPr lang="en-US" altLang="en-US" sz="2000" dirty="0" err="1"/>
              <a:t>i</a:t>
            </a:r>
            <a:r>
              <a:rPr lang="en-US" altLang="en-US" sz="2000" dirty="0"/>
              <a:t>) q is in the set N</a:t>
            </a:r>
            <a:r>
              <a:rPr lang="en-US" altLang="en-US" sz="2000" baseline="-25000" dirty="0"/>
              <a:t>4</a:t>
            </a:r>
            <a:r>
              <a:rPr lang="en-US" altLang="en-US" sz="2000" dirty="0"/>
              <a:t>(p), or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/>
              <a:t>    (ii) q is in the set N</a:t>
            </a:r>
            <a:r>
              <a:rPr lang="en-US" altLang="en-US" sz="2000" baseline="-25000" dirty="0"/>
              <a:t>D</a:t>
            </a:r>
            <a:r>
              <a:rPr lang="en-US" altLang="en-US" sz="2000" dirty="0"/>
              <a:t>(p) and the set N</a:t>
            </a:r>
            <a:r>
              <a:rPr lang="en-US" altLang="en-US" sz="2000" baseline="-25000" dirty="0"/>
              <a:t>4</a:t>
            </a:r>
            <a:r>
              <a:rPr lang="en-US" altLang="en-US" sz="2000" dirty="0"/>
              <a:t>(p)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∩</a:t>
            </a:r>
            <a:r>
              <a:rPr lang="en-US" altLang="en-US" sz="2000" dirty="0"/>
              <a:t> N</a:t>
            </a:r>
            <a:r>
              <a:rPr lang="en-US" altLang="en-US" sz="2000" baseline="-25000" dirty="0"/>
              <a:t>4</a:t>
            </a:r>
            <a:r>
              <a:rPr lang="en-US" altLang="en-US" sz="2000" dirty="0"/>
              <a:t>(q) has no pixels whose values are from V.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41EAA-A986-4D55-AE04-A8BA1D02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244" y="1027906"/>
            <a:ext cx="3400425" cy="130492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47C06-AE52-4E15-A9B5-48C03A27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9CEF-75A6-4B4A-92E0-A91E8BCFC002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157698" name="Rectangle 2">
            <a:extLst>
              <a:ext uri="{FF2B5EF4-FFF2-40B4-BE49-F238E27FC236}">
                <a16:creationId xmlns:a16="http://schemas.microsoft.com/office/drawing/2014/main" id="{D3B0E2A1-DFD4-481E-8DFD-741C3B86D4F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Basic Relationships Between Pixels</a:t>
            </a:r>
            <a:br>
              <a:rPr lang="en-US" altLang="en-US" sz="3200"/>
            </a:br>
            <a:endParaRPr lang="en-US" altLang="en-US" sz="3200"/>
          </a:p>
        </p:txBody>
      </p:sp>
      <p:sp>
        <p:nvSpPr>
          <p:cNvPr id="157700" name="Rectangle 4">
            <a:extLst>
              <a:ext uri="{FF2B5EF4-FFF2-40B4-BE49-F238E27FC236}">
                <a16:creationId xmlns:a16="http://schemas.microsoft.com/office/drawing/2014/main" id="{4618C2BC-148A-47FA-A0D8-B561A781B68C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2097088" y="1500189"/>
            <a:ext cx="8540750" cy="4498975"/>
          </a:xfrm>
          <a:noFill/>
          <a:ln/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 sz="2000" b="1" dirty="0"/>
              <a:t>Path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/>
              <a:t>A (digital) path (or curve) from pixel p with coordinates (x</a:t>
            </a:r>
            <a:r>
              <a:rPr lang="en-US" altLang="en-US" sz="2000" baseline="-25000" dirty="0"/>
              <a:t>0</a:t>
            </a:r>
            <a:r>
              <a:rPr lang="en-US" altLang="en-US" sz="2000" dirty="0"/>
              <a:t>, y</a:t>
            </a:r>
            <a:r>
              <a:rPr lang="en-US" altLang="en-US" sz="2000" baseline="-25000" dirty="0"/>
              <a:t>0</a:t>
            </a:r>
            <a:r>
              <a:rPr lang="en-US" altLang="en-US" sz="2000" dirty="0"/>
              <a:t>) to pixel q with coordinates (</a:t>
            </a:r>
            <a:r>
              <a:rPr lang="en-US" altLang="en-US" sz="2000" dirty="0" err="1"/>
              <a:t>x</a:t>
            </a:r>
            <a:r>
              <a:rPr lang="en-US" altLang="en-US" sz="2000" baseline="-25000" dirty="0" err="1"/>
              <a:t>n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y</a:t>
            </a:r>
            <a:r>
              <a:rPr lang="en-US" altLang="en-US" sz="2000" baseline="-25000" dirty="0" err="1"/>
              <a:t>n</a:t>
            </a:r>
            <a:r>
              <a:rPr lang="en-US" altLang="en-US" sz="2000" dirty="0"/>
              <a:t>) is a sequence of distinct pixels with coordinates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dirty="0"/>
              <a:t>      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dirty="0"/>
              <a:t>          (x</a:t>
            </a:r>
            <a:r>
              <a:rPr lang="en-US" altLang="en-US" sz="2000" baseline="-25000" dirty="0"/>
              <a:t>0</a:t>
            </a:r>
            <a:r>
              <a:rPr lang="en-US" altLang="en-US" sz="2000" dirty="0"/>
              <a:t>, y</a:t>
            </a:r>
            <a:r>
              <a:rPr lang="en-US" altLang="en-US" sz="2000" baseline="-25000" dirty="0"/>
              <a:t>0</a:t>
            </a:r>
            <a:r>
              <a:rPr lang="en-US" altLang="en-US" sz="2000" dirty="0"/>
              <a:t>), (x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, y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), …, (</a:t>
            </a:r>
            <a:r>
              <a:rPr lang="en-US" altLang="en-US" sz="2000" dirty="0" err="1"/>
              <a:t>x</a:t>
            </a:r>
            <a:r>
              <a:rPr lang="en-US" altLang="en-US" sz="2000" baseline="-25000" dirty="0" err="1"/>
              <a:t>n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y</a:t>
            </a:r>
            <a:r>
              <a:rPr lang="en-US" altLang="en-US" sz="2000" baseline="-25000" dirty="0" err="1"/>
              <a:t>n</a:t>
            </a:r>
            <a:r>
              <a:rPr lang="en-US" altLang="en-US" sz="2000" dirty="0"/>
              <a:t>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dirty="0"/>
              <a:t>    Where (x</a:t>
            </a:r>
            <a:r>
              <a:rPr lang="en-US" altLang="en-US" sz="2000" baseline="-25000" dirty="0"/>
              <a:t>i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y</a:t>
            </a:r>
            <a:r>
              <a:rPr lang="en-US" altLang="en-US" sz="2000" baseline="-25000" dirty="0" err="1"/>
              <a:t>i</a:t>
            </a:r>
            <a:r>
              <a:rPr lang="en-US" altLang="en-US" sz="2000" dirty="0"/>
              <a:t>) and (x</a:t>
            </a:r>
            <a:r>
              <a:rPr lang="en-US" altLang="en-US" sz="2000" baseline="-25000" dirty="0"/>
              <a:t>i-1</a:t>
            </a:r>
            <a:r>
              <a:rPr lang="en-US" altLang="en-US" sz="2000" dirty="0"/>
              <a:t>, y</a:t>
            </a:r>
            <a:r>
              <a:rPr lang="en-US" altLang="en-US" sz="2000" baseline="-25000" dirty="0"/>
              <a:t>i-1</a:t>
            </a:r>
            <a:r>
              <a:rPr lang="en-US" altLang="en-US" sz="2000" dirty="0"/>
              <a:t>) are adjacent for 1 </a:t>
            </a:r>
            <a:r>
              <a:rPr lang="en-US" altLang="en-US" sz="2000" dirty="0">
                <a:cs typeface="Tahoma" panose="020B0604030504040204" pitchFamily="34" charset="0"/>
              </a:rPr>
              <a:t>≤ </a:t>
            </a:r>
            <a:r>
              <a:rPr lang="en-US" altLang="en-US" sz="2000" dirty="0" err="1">
                <a:cs typeface="Tahoma" panose="020B0604030504040204" pitchFamily="34" charset="0"/>
              </a:rPr>
              <a:t>i</a:t>
            </a:r>
            <a:r>
              <a:rPr lang="en-US" altLang="en-US" sz="2000" dirty="0">
                <a:cs typeface="Tahoma" panose="020B0604030504040204" pitchFamily="34" charset="0"/>
              </a:rPr>
              <a:t> ≤ n.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000" dirty="0">
              <a:cs typeface="Tahoma" panose="020B0604030504040204" pitchFamily="34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/>
              <a:t>Here </a:t>
            </a:r>
            <a:r>
              <a:rPr lang="en-US" altLang="en-US" sz="2000" i="1" dirty="0"/>
              <a:t>n </a:t>
            </a:r>
            <a:r>
              <a:rPr lang="en-US" altLang="en-US" sz="2000" dirty="0"/>
              <a:t>is the </a:t>
            </a:r>
            <a:r>
              <a:rPr lang="en-US" altLang="en-US" sz="2000" i="1" dirty="0"/>
              <a:t>length </a:t>
            </a:r>
            <a:r>
              <a:rPr lang="en-US" altLang="en-US" sz="2000" dirty="0"/>
              <a:t>of the path.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en-US" sz="20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/>
              <a:t>If (x</a:t>
            </a:r>
            <a:r>
              <a:rPr lang="en-US" altLang="en-US" sz="2000" baseline="-25000" dirty="0"/>
              <a:t>0</a:t>
            </a:r>
            <a:r>
              <a:rPr lang="en-US" altLang="en-US" sz="2000" dirty="0"/>
              <a:t>, y</a:t>
            </a:r>
            <a:r>
              <a:rPr lang="en-US" altLang="en-US" sz="2000" baseline="-25000" dirty="0"/>
              <a:t>0</a:t>
            </a:r>
            <a:r>
              <a:rPr lang="en-US" altLang="en-US" sz="2000" dirty="0"/>
              <a:t>) = (</a:t>
            </a:r>
            <a:r>
              <a:rPr lang="en-US" altLang="en-US" sz="2000" dirty="0" err="1"/>
              <a:t>x</a:t>
            </a:r>
            <a:r>
              <a:rPr lang="en-US" altLang="en-US" sz="2000" baseline="-25000" dirty="0" err="1"/>
              <a:t>n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y</a:t>
            </a:r>
            <a:r>
              <a:rPr lang="en-US" altLang="en-US" sz="2000" baseline="-25000" dirty="0" err="1"/>
              <a:t>n</a:t>
            </a:r>
            <a:r>
              <a:rPr lang="en-US" altLang="en-US" sz="2000" dirty="0"/>
              <a:t>), the path is </a:t>
            </a:r>
            <a:r>
              <a:rPr lang="en-US" altLang="en-US" sz="2000" b="1" i="1" dirty="0"/>
              <a:t>closed</a:t>
            </a:r>
            <a:r>
              <a:rPr lang="en-US" altLang="en-US" sz="2000" dirty="0"/>
              <a:t> path.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en-US" sz="20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/>
              <a:t>We can define 4-, 8-, and m-paths based on the type of adjacency used.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0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756521F-8246-4B79-AFA5-A4D6BB58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2DA6-B133-4506-8185-FE5C4A089E0A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7ADC94B3-B518-4F08-BA3C-33DFB8677CF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Examples: Adjacency and Path</a:t>
            </a:r>
            <a:br>
              <a:rPr lang="en-US" altLang="en-US" sz="3200"/>
            </a:br>
            <a:endParaRPr lang="en-US" altLang="en-US" sz="3200"/>
          </a:p>
        </p:txBody>
      </p:sp>
      <p:sp>
        <p:nvSpPr>
          <p:cNvPr id="158727" name="Rectangle 7">
            <a:extLst>
              <a:ext uri="{FF2B5EF4-FFF2-40B4-BE49-F238E27FC236}">
                <a16:creationId xmlns:a16="http://schemas.microsoft.com/office/drawing/2014/main" id="{87A8170D-DDC3-44E0-85DF-35304A0A134D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/>
              <a:t>0   1   1             0   1   1                 0   1   1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/>
              <a:t>0   2   0             0   2   0                 0   2   0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/>
              <a:t>0   0   1             0   0   1                 0   0   1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</p:txBody>
      </p:sp>
      <p:sp>
        <p:nvSpPr>
          <p:cNvPr id="158728" name="Text Box 8">
            <a:extLst>
              <a:ext uri="{FF2B5EF4-FFF2-40B4-BE49-F238E27FC236}">
                <a16:creationId xmlns:a16="http://schemas.microsoft.com/office/drawing/2014/main" id="{AF676661-E606-44CE-A982-604AF2F5A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238" y="957264"/>
            <a:ext cx="133081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V = {1, 2}</a:t>
            </a:r>
          </a:p>
          <a:p>
            <a:endParaRPr lang="en-US" altLang="en-US" sz="2400"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8B89B6-5108-40EA-A014-0E701913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AFAE-E5CE-4C0A-A8F2-836F2DBC93D5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159746" name="Rectangle 2">
            <a:extLst>
              <a:ext uri="{FF2B5EF4-FFF2-40B4-BE49-F238E27FC236}">
                <a16:creationId xmlns:a16="http://schemas.microsoft.com/office/drawing/2014/main" id="{24E3903F-F0CE-49CF-B0F8-692F7FDF46FA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Examples: Adjacency and Path</a:t>
            </a:r>
            <a:br>
              <a:rPr lang="en-US" altLang="en-US" sz="3200"/>
            </a:br>
            <a:endParaRPr lang="en-US" altLang="en-US" sz="3200"/>
          </a:p>
        </p:txBody>
      </p:sp>
      <p:sp>
        <p:nvSpPr>
          <p:cNvPr id="159748" name="Rectangle 4">
            <a:extLst>
              <a:ext uri="{FF2B5EF4-FFF2-40B4-BE49-F238E27FC236}">
                <a16:creationId xmlns:a16="http://schemas.microsoft.com/office/drawing/2014/main" id="{B6F6620C-0F31-4CB1-B4B3-97F71B540A5E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/>
              <a:t>0   1   1             0   1   1                 0   1   1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/>
              <a:t>0   2   0             0   2   0                 0   2   0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/>
              <a:t>0   0   1             0   0   1                 0   0   1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</p:txBody>
      </p:sp>
      <p:sp>
        <p:nvSpPr>
          <p:cNvPr id="159749" name="Text Box 5">
            <a:extLst>
              <a:ext uri="{FF2B5EF4-FFF2-40B4-BE49-F238E27FC236}">
                <a16:creationId xmlns:a16="http://schemas.microsoft.com/office/drawing/2014/main" id="{353E941D-3DE6-417C-A946-D5FA95D28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238" y="957264"/>
            <a:ext cx="133081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V = {1, 2}</a:t>
            </a:r>
          </a:p>
          <a:p>
            <a:endParaRPr lang="en-US" altLang="en-US" sz="2400" b="1"/>
          </a:p>
        </p:txBody>
      </p:sp>
      <p:sp>
        <p:nvSpPr>
          <p:cNvPr id="159750" name="Line 6">
            <a:extLst>
              <a:ext uri="{FF2B5EF4-FFF2-40B4-BE49-F238E27FC236}">
                <a16:creationId xmlns:a16="http://schemas.microsoft.com/office/drawing/2014/main" id="{DF85F1B5-57EC-45CF-BDA1-D7A41E50C9B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9939" y="1901825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52" name="Line 8">
            <a:extLst>
              <a:ext uri="{FF2B5EF4-FFF2-40B4-BE49-F238E27FC236}">
                <a16:creationId xmlns:a16="http://schemas.microsoft.com/office/drawing/2014/main" id="{6B9E21D6-E5BE-4E44-A7F2-6D78130C8E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26113" y="2082801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55" name="Line 11">
            <a:extLst>
              <a:ext uri="{FF2B5EF4-FFF2-40B4-BE49-F238E27FC236}">
                <a16:creationId xmlns:a16="http://schemas.microsoft.com/office/drawing/2014/main" id="{F06A5347-84BF-4C40-A57C-190E7A527F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34063" y="2060576"/>
            <a:ext cx="392112" cy="276225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57" name="Line 13">
            <a:extLst>
              <a:ext uri="{FF2B5EF4-FFF2-40B4-BE49-F238E27FC236}">
                <a16:creationId xmlns:a16="http://schemas.microsoft.com/office/drawing/2014/main" id="{DD6273B6-D377-4B83-AAE7-26BFE0F3C89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5014" y="2670175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58" name="Text Box 14">
            <a:extLst>
              <a:ext uri="{FF2B5EF4-FFF2-40B4-BE49-F238E27FC236}">
                <a16:creationId xmlns:a16="http://schemas.microsoft.com/office/drawing/2014/main" id="{B2059932-620E-4390-8E2B-CE6E9C47A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625" y="3481389"/>
            <a:ext cx="1536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8-adjacent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What is an Image/Digital Image</a:t>
            </a:r>
          </a:p>
        </p:txBody>
      </p:sp>
      <p:pic>
        <p:nvPicPr>
          <p:cNvPr id="87" name="Picture 2"/>
          <p:cNvPicPr/>
          <p:nvPr/>
        </p:nvPicPr>
        <p:blipFill>
          <a:blip r:embed="rId2"/>
          <a:stretch/>
        </p:blipFill>
        <p:spPr>
          <a:xfrm>
            <a:off x="284763" y="2401543"/>
            <a:ext cx="2467080" cy="1847520"/>
          </a:xfrm>
          <a:prstGeom prst="rect">
            <a:avLst/>
          </a:prstGeom>
          <a:ln>
            <a:noFill/>
          </a:ln>
        </p:spPr>
      </p:pic>
      <p:cxnSp>
        <p:nvCxnSpPr>
          <p:cNvPr id="88" name="Line 2"/>
          <p:cNvCxnSpPr/>
          <p:nvPr/>
        </p:nvCxnSpPr>
        <p:spPr>
          <a:xfrm>
            <a:off x="313563" y="2410903"/>
            <a:ext cx="3201120" cy="2160"/>
          </a:xfrm>
          <a:prstGeom prst="straightConnector1">
            <a:avLst/>
          </a:prstGeom>
          <a:ln w="38160">
            <a:solidFill>
              <a:srgbClr val="000000"/>
            </a:solidFill>
            <a:miter/>
            <a:tailEnd type="arrow" w="med" len="med"/>
          </a:ln>
        </p:spPr>
      </p:cxnSp>
      <p:cxnSp>
        <p:nvCxnSpPr>
          <p:cNvPr id="89" name="Line 3"/>
          <p:cNvCxnSpPr/>
          <p:nvPr/>
        </p:nvCxnSpPr>
        <p:spPr>
          <a:xfrm flipV="1">
            <a:off x="286563" y="2410543"/>
            <a:ext cx="2160" cy="2286720"/>
          </a:xfrm>
          <a:prstGeom prst="straightConnector1">
            <a:avLst/>
          </a:prstGeom>
          <a:ln w="38160">
            <a:solidFill>
              <a:srgbClr val="000000"/>
            </a:solidFill>
            <a:miter/>
            <a:headEnd type="arrow" w="med" len="med"/>
          </a:ln>
        </p:spPr>
      </p:cxnSp>
      <p:sp>
        <p:nvSpPr>
          <p:cNvPr id="90" name="CustomShape 4"/>
          <p:cNvSpPr/>
          <p:nvPr/>
        </p:nvSpPr>
        <p:spPr>
          <a:xfrm>
            <a:off x="3513963" y="2152063"/>
            <a:ext cx="533160" cy="45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r>
              <a:rPr lang="en-US" sz="2400" b="1" i="1" spc="-1">
                <a:solidFill>
                  <a:srgbClr val="000000"/>
                </a:solidFill>
                <a:latin typeface="Calibri"/>
              </a:rPr>
              <a:t>y</a:t>
            </a:r>
            <a:endParaRPr lang="en-US" sz="2400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160923" y="4620583"/>
            <a:ext cx="533520" cy="45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r>
              <a:rPr lang="en-US" sz="2400" b="1" i="1" spc="-1">
                <a:solidFill>
                  <a:srgbClr val="000000"/>
                </a:solidFill>
                <a:latin typeface="Calibri"/>
              </a:rPr>
              <a:t>x</a:t>
            </a:r>
            <a:endParaRPr lang="en-US" sz="2400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CustomShape 6"/>
          <p:cNvSpPr/>
          <p:nvPr/>
        </p:nvSpPr>
        <p:spPr>
          <a:xfrm>
            <a:off x="3209043" y="3630223"/>
            <a:ext cx="990720" cy="39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r>
              <a:rPr lang="en-US" sz="2000" b="1" i="1" spc="-1">
                <a:solidFill>
                  <a:srgbClr val="000000"/>
                </a:solidFill>
                <a:latin typeface="Calibri"/>
              </a:rPr>
              <a:t>f(x, y)</a:t>
            </a:r>
            <a:endParaRPr lang="en-US" sz="2000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CustomShape 7"/>
          <p:cNvSpPr/>
          <p:nvPr/>
        </p:nvSpPr>
        <p:spPr>
          <a:xfrm>
            <a:off x="2066043" y="3553903"/>
            <a:ext cx="76320" cy="763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cxnSp>
        <p:nvCxnSpPr>
          <p:cNvPr id="94" name="Line 8"/>
          <p:cNvCxnSpPr>
            <a:stCxn id="92" idx="1"/>
            <a:endCxn id="93" idx="5"/>
          </p:cNvCxnSpPr>
          <p:nvPr/>
        </p:nvCxnSpPr>
        <p:spPr>
          <a:xfrm flipH="1" flipV="1">
            <a:off x="2131203" y="3618703"/>
            <a:ext cx="1078200" cy="210240"/>
          </a:xfrm>
          <a:prstGeom prst="straightConnector1">
            <a:avLst/>
          </a:prstGeom>
          <a:ln w="28440">
            <a:solidFill>
              <a:srgbClr val="000000"/>
            </a:solidFill>
            <a:miter/>
            <a:tailEnd type="triangle" w="med" len="med"/>
          </a:ln>
        </p:spPr>
      </p:cxnSp>
      <p:sp>
        <p:nvSpPr>
          <p:cNvPr id="95" name="TextShape 9"/>
          <p:cNvSpPr txBox="1"/>
          <p:nvPr/>
        </p:nvSpPr>
        <p:spPr>
          <a:xfrm>
            <a:off x="-105746" y="5227920"/>
            <a:ext cx="4152869" cy="1630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lvl="1">
              <a:spcBef>
                <a:spcPts val="697"/>
              </a:spcBef>
              <a:buClr>
                <a:srgbClr val="000000"/>
              </a:buClr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Similarly: </a:t>
            </a:r>
            <a:r>
              <a:rPr lang="en-US" sz="2800" i="1" spc="-1" dirty="0">
                <a:solidFill>
                  <a:srgbClr val="000000"/>
                </a:solidFill>
                <a:latin typeface="Calibri"/>
              </a:rPr>
              <a:t>x </a:t>
            </a:r>
            <a:r>
              <a:rPr lang="en-US" sz="2800" spc="-1" dirty="0">
                <a:solidFill>
                  <a:srgbClr val="000000"/>
                </a:solidFill>
                <a:latin typeface="Calibri"/>
              </a:rPr>
              <a:t>and</a:t>
            </a:r>
            <a:r>
              <a:rPr lang="en-US" sz="2800" i="1" spc="-1" dirty="0">
                <a:solidFill>
                  <a:srgbClr val="000000"/>
                </a:solidFill>
                <a:latin typeface="Calibri"/>
              </a:rPr>
              <a:t> y </a:t>
            </a:r>
            <a:r>
              <a:rPr lang="en-US" sz="2800" spc="-1" dirty="0">
                <a:solidFill>
                  <a:srgbClr val="000000"/>
                </a:solidFill>
                <a:latin typeface="Calibri"/>
              </a:rPr>
              <a:t>can take any real numbers</a:t>
            </a:r>
          </a:p>
        </p:txBody>
      </p:sp>
      <p:sp>
        <p:nvSpPr>
          <p:cNvPr id="13" name="TextShape 10">
            <a:extLst>
              <a:ext uri="{FF2B5EF4-FFF2-40B4-BE49-F238E27FC236}">
                <a16:creationId xmlns:a16="http://schemas.microsoft.com/office/drawing/2014/main" id="{FC003AD4-7908-4BF4-ACBA-F3AC884ABA0C}"/>
              </a:ext>
            </a:extLst>
          </p:cNvPr>
          <p:cNvSpPr txBox="1"/>
          <p:nvPr/>
        </p:nvSpPr>
        <p:spPr>
          <a:xfrm>
            <a:off x="5524532" y="4366352"/>
            <a:ext cx="6506545" cy="1723135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lvl="1">
              <a:spcBef>
                <a:spcPts val="697"/>
              </a:spcBef>
              <a:buClr>
                <a:srgbClr val="000000"/>
              </a:buClr>
            </a:pPr>
            <a:r>
              <a:rPr lang="en-US" sz="2800" i="1" spc="-1" dirty="0">
                <a:solidFill>
                  <a:srgbClr val="000000"/>
                </a:solidFill>
                <a:latin typeface="Calibri"/>
              </a:rPr>
              <a:t>f(x, y) </a:t>
            </a:r>
            <a:r>
              <a:rPr lang="en-US" sz="2800" spc="-1" dirty="0">
                <a:solidFill>
                  <a:srgbClr val="000000"/>
                </a:solidFill>
                <a:latin typeface="Calibri"/>
              </a:rPr>
              <a:t>can take any value from 0.0 (black) to 1.0 (white)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16DA1B04-E301-4CC8-B682-8F07B5C0B7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96000" y="3325303"/>
            <a:ext cx="4419720" cy="61884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FAB7E8C-A0C1-4309-8058-04790486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2405A-A77B-4236-8588-61A170572353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DCCD117A-D5FE-4B40-ADB6-0673A22A316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Examples: Adjacency and Path</a:t>
            </a:r>
            <a:br>
              <a:rPr lang="en-US" altLang="en-US" sz="3200"/>
            </a:br>
            <a:endParaRPr lang="en-US" altLang="en-US" sz="3200"/>
          </a:p>
        </p:txBody>
      </p:sp>
      <p:sp>
        <p:nvSpPr>
          <p:cNvPr id="160772" name="Rectangle 4">
            <a:extLst>
              <a:ext uri="{FF2B5EF4-FFF2-40B4-BE49-F238E27FC236}">
                <a16:creationId xmlns:a16="http://schemas.microsoft.com/office/drawing/2014/main" id="{2A57BFC3-A4EF-434C-9F8F-98C7DF3AE401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687372" y="1675606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0   1   1             0   1   1                 0   1   1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0   2   0             0   2   0                 0   2   0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0   0   1             0   0   1                 0   0   1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dirty="0"/>
          </a:p>
        </p:txBody>
      </p:sp>
      <p:sp>
        <p:nvSpPr>
          <p:cNvPr id="160773" name="Text Box 5">
            <a:extLst>
              <a:ext uri="{FF2B5EF4-FFF2-40B4-BE49-F238E27FC236}">
                <a16:creationId xmlns:a16="http://schemas.microsoft.com/office/drawing/2014/main" id="{2C13AABC-E9C9-4055-BBC8-198BA7DD0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238" y="957264"/>
            <a:ext cx="133081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V = {1, 2}</a:t>
            </a:r>
          </a:p>
          <a:p>
            <a:endParaRPr lang="en-US" altLang="en-US" sz="2400" b="1"/>
          </a:p>
        </p:txBody>
      </p:sp>
      <p:sp>
        <p:nvSpPr>
          <p:cNvPr id="160774" name="Line 6">
            <a:extLst>
              <a:ext uri="{FF2B5EF4-FFF2-40B4-BE49-F238E27FC236}">
                <a16:creationId xmlns:a16="http://schemas.microsoft.com/office/drawing/2014/main" id="{39E99C2E-575F-461F-A26A-EDAC31EF0C8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9939" y="1901825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0775" name="Line 7">
            <a:extLst>
              <a:ext uri="{FF2B5EF4-FFF2-40B4-BE49-F238E27FC236}">
                <a16:creationId xmlns:a16="http://schemas.microsoft.com/office/drawing/2014/main" id="{74362A14-CFD1-49A6-A845-04069DE3ED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26113" y="2082801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0776" name="Line 8">
            <a:extLst>
              <a:ext uri="{FF2B5EF4-FFF2-40B4-BE49-F238E27FC236}">
                <a16:creationId xmlns:a16="http://schemas.microsoft.com/office/drawing/2014/main" id="{B75921E3-465D-4034-B0D0-4C1677FC95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34063" y="2060576"/>
            <a:ext cx="392112" cy="276225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0777" name="Line 9">
            <a:extLst>
              <a:ext uri="{FF2B5EF4-FFF2-40B4-BE49-F238E27FC236}">
                <a16:creationId xmlns:a16="http://schemas.microsoft.com/office/drawing/2014/main" id="{EE870157-2D4B-40C2-BF58-907AD5EB00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5014" y="2670175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0778" name="Text Box 10">
            <a:extLst>
              <a:ext uri="{FF2B5EF4-FFF2-40B4-BE49-F238E27FC236}">
                <a16:creationId xmlns:a16="http://schemas.microsoft.com/office/drawing/2014/main" id="{A660ED5C-3A2C-4B8E-8770-C9E07CC05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625" y="3481389"/>
            <a:ext cx="1536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8-adjacent</a:t>
            </a:r>
          </a:p>
        </p:txBody>
      </p:sp>
      <p:sp>
        <p:nvSpPr>
          <p:cNvPr id="160779" name="Text Box 11">
            <a:extLst>
              <a:ext uri="{FF2B5EF4-FFF2-40B4-BE49-F238E27FC236}">
                <a16:creationId xmlns:a16="http://schemas.microsoft.com/office/drawing/2014/main" id="{B672E1B1-CA6F-4E65-AE55-8E1D1CEDD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2163" y="3462339"/>
            <a:ext cx="163089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m-adjacent</a:t>
            </a:r>
          </a:p>
          <a:p>
            <a:endParaRPr lang="en-US" altLang="en-US" sz="2400" b="1"/>
          </a:p>
        </p:txBody>
      </p:sp>
      <p:sp>
        <p:nvSpPr>
          <p:cNvPr id="160780" name="Line 12">
            <a:extLst>
              <a:ext uri="{FF2B5EF4-FFF2-40B4-BE49-F238E27FC236}">
                <a16:creationId xmlns:a16="http://schemas.microsoft.com/office/drawing/2014/main" id="{C87BA527-5FE0-479F-9367-4AE8D6180694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1339" y="1911350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0781" name="Line 13">
            <a:extLst>
              <a:ext uri="{FF2B5EF4-FFF2-40B4-BE49-F238E27FC236}">
                <a16:creationId xmlns:a16="http://schemas.microsoft.com/office/drawing/2014/main" id="{A85C6BE9-F6D0-4E64-B3A8-3517FA289D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21800" y="2092326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0782" name="Line 14">
            <a:extLst>
              <a:ext uri="{FF2B5EF4-FFF2-40B4-BE49-F238E27FC236}">
                <a16:creationId xmlns:a16="http://schemas.microsoft.com/office/drawing/2014/main" id="{077777AC-2998-4160-BAFF-AC1CF4B232A5}"/>
              </a:ext>
            </a:extLst>
          </p:cNvPr>
          <p:cNvSpPr>
            <a:spLocks noChangeShapeType="1"/>
          </p:cNvSpPr>
          <p:nvPr/>
        </p:nvSpPr>
        <p:spPr bwMode="auto">
          <a:xfrm>
            <a:off x="9410701" y="2651125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18B72E8-D383-4740-A277-EC35232D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B761F-9506-4A84-BEE7-D3E6F0D4A317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BF9CE039-5DB7-4C84-B113-9122800A275A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Examples: Adjacency and Path</a:t>
            </a:r>
            <a:br>
              <a:rPr lang="en-US" altLang="en-US" sz="3200"/>
            </a:br>
            <a:endParaRPr lang="en-US" altLang="en-US" sz="3200"/>
          </a:p>
        </p:txBody>
      </p:sp>
      <p:sp>
        <p:nvSpPr>
          <p:cNvPr id="162820" name="Rectangle 4">
            <a:extLst>
              <a:ext uri="{FF2B5EF4-FFF2-40B4-BE49-F238E27FC236}">
                <a16:creationId xmlns:a16="http://schemas.microsoft.com/office/drawing/2014/main" id="{84950A9B-2A2C-44CD-BF7D-6A5C7DF375AA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0</a:t>
            </a:r>
            <a:r>
              <a:rPr lang="en-US" altLang="en-US" sz="800" dirty="0"/>
              <a:t>1,1</a:t>
            </a:r>
            <a:r>
              <a:rPr lang="en-US" altLang="en-US" dirty="0"/>
              <a:t>  1</a:t>
            </a:r>
            <a:r>
              <a:rPr lang="en-US" altLang="en-US" sz="800" dirty="0"/>
              <a:t>1,2</a:t>
            </a:r>
            <a:r>
              <a:rPr lang="en-US" altLang="en-US" dirty="0"/>
              <a:t>  1</a:t>
            </a:r>
            <a:r>
              <a:rPr lang="en-US" altLang="en-US" sz="800" dirty="0"/>
              <a:t>1,3</a:t>
            </a:r>
            <a:r>
              <a:rPr lang="en-US" altLang="en-US" dirty="0"/>
              <a:t>            0   1   1                 0   1   1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0</a:t>
            </a:r>
            <a:r>
              <a:rPr lang="en-US" altLang="en-US" sz="800" dirty="0"/>
              <a:t>2,1</a:t>
            </a:r>
            <a:r>
              <a:rPr lang="en-US" altLang="en-US" dirty="0"/>
              <a:t>  2</a:t>
            </a:r>
            <a:r>
              <a:rPr lang="en-US" altLang="en-US" sz="800" dirty="0"/>
              <a:t>2,2</a:t>
            </a:r>
            <a:r>
              <a:rPr lang="en-US" altLang="en-US" dirty="0"/>
              <a:t>  0</a:t>
            </a:r>
            <a:r>
              <a:rPr lang="en-US" altLang="en-US" sz="800" dirty="0"/>
              <a:t>2,3</a:t>
            </a:r>
            <a:r>
              <a:rPr lang="en-US" altLang="en-US" dirty="0"/>
              <a:t>            0   2   0                 0   2   0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0</a:t>
            </a:r>
            <a:r>
              <a:rPr lang="en-US" altLang="en-US" sz="800" dirty="0"/>
              <a:t>3,1</a:t>
            </a:r>
            <a:r>
              <a:rPr lang="en-US" altLang="en-US" dirty="0"/>
              <a:t>  0</a:t>
            </a:r>
            <a:r>
              <a:rPr lang="en-US" altLang="en-US" sz="800" dirty="0"/>
              <a:t>3,2</a:t>
            </a:r>
            <a:r>
              <a:rPr lang="en-US" altLang="en-US" dirty="0"/>
              <a:t>  1</a:t>
            </a:r>
            <a:r>
              <a:rPr lang="en-US" altLang="en-US" sz="800" dirty="0"/>
              <a:t>3,3</a:t>
            </a:r>
            <a:r>
              <a:rPr lang="en-US" altLang="en-US" dirty="0"/>
              <a:t>            0   0   1                 0   0   1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dirty="0"/>
          </a:p>
        </p:txBody>
      </p:sp>
      <p:sp>
        <p:nvSpPr>
          <p:cNvPr id="162821" name="Text Box 5">
            <a:extLst>
              <a:ext uri="{FF2B5EF4-FFF2-40B4-BE49-F238E27FC236}">
                <a16:creationId xmlns:a16="http://schemas.microsoft.com/office/drawing/2014/main" id="{4903D641-C63B-44DE-A7F0-5F9E1D1CF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238" y="957264"/>
            <a:ext cx="133081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V = {1, 2}</a:t>
            </a:r>
          </a:p>
          <a:p>
            <a:endParaRPr lang="en-US" altLang="en-US" sz="2400" b="1"/>
          </a:p>
        </p:txBody>
      </p:sp>
      <p:sp>
        <p:nvSpPr>
          <p:cNvPr id="162822" name="Line 6">
            <a:extLst>
              <a:ext uri="{FF2B5EF4-FFF2-40B4-BE49-F238E27FC236}">
                <a16:creationId xmlns:a16="http://schemas.microsoft.com/office/drawing/2014/main" id="{66F8A0BD-50EE-4B3B-A9D7-E60A2701E68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0762" y="2043605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823" name="Line 7">
            <a:extLst>
              <a:ext uri="{FF2B5EF4-FFF2-40B4-BE49-F238E27FC236}">
                <a16:creationId xmlns:a16="http://schemas.microsoft.com/office/drawing/2014/main" id="{FFBC1DB2-D4D8-4A2D-8070-4EBA66D048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54995" y="2213770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824" name="Line 8">
            <a:extLst>
              <a:ext uri="{FF2B5EF4-FFF2-40B4-BE49-F238E27FC236}">
                <a16:creationId xmlns:a16="http://schemas.microsoft.com/office/drawing/2014/main" id="{1CE373D5-A3CB-4D96-8F4D-1575193987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69806" y="2177257"/>
            <a:ext cx="392112" cy="276225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825" name="Line 9">
            <a:extLst>
              <a:ext uri="{FF2B5EF4-FFF2-40B4-BE49-F238E27FC236}">
                <a16:creationId xmlns:a16="http://schemas.microsoft.com/office/drawing/2014/main" id="{E82999B1-0D06-465A-B2D7-25044BD67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8374" y="2717647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826" name="Text Box 10">
            <a:extLst>
              <a:ext uri="{FF2B5EF4-FFF2-40B4-BE49-F238E27FC236}">
                <a16:creationId xmlns:a16="http://schemas.microsoft.com/office/drawing/2014/main" id="{79BB704A-0EF1-4F59-9D89-8C760DD0D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625" y="3481389"/>
            <a:ext cx="1536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8-adjacent</a:t>
            </a:r>
          </a:p>
        </p:txBody>
      </p:sp>
      <p:sp>
        <p:nvSpPr>
          <p:cNvPr id="162827" name="Text Box 11">
            <a:extLst>
              <a:ext uri="{FF2B5EF4-FFF2-40B4-BE49-F238E27FC236}">
                <a16:creationId xmlns:a16="http://schemas.microsoft.com/office/drawing/2014/main" id="{597DF467-4628-484E-99FD-41C5150B7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2163" y="3462339"/>
            <a:ext cx="163089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m-adjacent</a:t>
            </a:r>
          </a:p>
          <a:p>
            <a:endParaRPr lang="en-US" altLang="en-US" sz="2400" b="1"/>
          </a:p>
        </p:txBody>
      </p:sp>
      <p:sp>
        <p:nvSpPr>
          <p:cNvPr id="162828" name="Line 12">
            <a:extLst>
              <a:ext uri="{FF2B5EF4-FFF2-40B4-BE49-F238E27FC236}">
                <a16:creationId xmlns:a16="http://schemas.microsoft.com/office/drawing/2014/main" id="{AABC38C5-19A4-46F6-9E72-D8209605557C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1339" y="1911350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829" name="Line 13">
            <a:extLst>
              <a:ext uri="{FF2B5EF4-FFF2-40B4-BE49-F238E27FC236}">
                <a16:creationId xmlns:a16="http://schemas.microsoft.com/office/drawing/2014/main" id="{07BBA5A3-C7F4-4DBF-85FB-D58B7197D9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21800" y="2092326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830" name="Line 14">
            <a:extLst>
              <a:ext uri="{FF2B5EF4-FFF2-40B4-BE49-F238E27FC236}">
                <a16:creationId xmlns:a16="http://schemas.microsoft.com/office/drawing/2014/main" id="{5F7A0A30-B190-4651-AD1F-D9323037F83C}"/>
              </a:ext>
            </a:extLst>
          </p:cNvPr>
          <p:cNvSpPr>
            <a:spLocks noChangeShapeType="1"/>
          </p:cNvSpPr>
          <p:nvPr/>
        </p:nvSpPr>
        <p:spPr bwMode="auto">
          <a:xfrm>
            <a:off x="9410701" y="2651125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831" name="Text Box 15">
            <a:extLst>
              <a:ext uri="{FF2B5EF4-FFF2-40B4-BE49-F238E27FC236}">
                <a16:creationId xmlns:a16="http://schemas.microsoft.com/office/drawing/2014/main" id="{8655727D-AE25-4F8A-B6A9-F0216D7F0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5813" y="4214813"/>
            <a:ext cx="36639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71475" indent="-3714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28675" indent="-3714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85875" indent="-3714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43075" indent="-3714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00275" indent="-3714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57475" indent="-371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14675" indent="-371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71875" indent="-371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29075" indent="-371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latin typeface="Tahoma" panose="020B0604030504040204" pitchFamily="34" charset="0"/>
              </a:rPr>
              <a:t>The 8-path from (1,3) to (3,3):</a:t>
            </a:r>
          </a:p>
          <a:p>
            <a:pPr>
              <a:buFontTx/>
              <a:buAutoNum type="romanLcParenBoth"/>
            </a:pPr>
            <a:r>
              <a:rPr lang="en-US" altLang="en-US">
                <a:latin typeface="Tahoma" panose="020B0604030504040204" pitchFamily="34" charset="0"/>
              </a:rPr>
              <a:t>(1,3), (1,2), (2,2), (3,3)</a:t>
            </a:r>
          </a:p>
          <a:p>
            <a:pPr>
              <a:buFontTx/>
              <a:buAutoNum type="romanLcParenBoth"/>
            </a:pPr>
            <a:r>
              <a:rPr lang="en-US" altLang="en-US">
                <a:latin typeface="Tahoma" panose="020B0604030504040204" pitchFamily="34" charset="0"/>
              </a:rPr>
              <a:t>(1,3), (2,2), (3,3)</a:t>
            </a:r>
          </a:p>
        </p:txBody>
      </p:sp>
      <p:sp>
        <p:nvSpPr>
          <p:cNvPr id="162832" name="Text Box 16">
            <a:extLst>
              <a:ext uri="{FF2B5EF4-FFF2-40B4-BE49-F238E27FC236}">
                <a16:creationId xmlns:a16="http://schemas.microsoft.com/office/drawing/2014/main" id="{84450772-84E1-4772-8670-C3C4A9194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8738" y="4252913"/>
            <a:ext cx="3738562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71475" indent="-3714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28675" indent="-3714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85875" indent="-3714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43075" indent="-3714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00275" indent="-3714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57475" indent="-371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14675" indent="-371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71875" indent="-371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29075" indent="-371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latin typeface="Tahoma" panose="020B0604030504040204" pitchFamily="34" charset="0"/>
              </a:rPr>
              <a:t>The m-path from (1,3) to (3,3):</a:t>
            </a:r>
          </a:p>
          <a:p>
            <a:r>
              <a:rPr lang="en-US" altLang="en-US">
                <a:latin typeface="Tahoma" panose="020B0604030504040204" pitchFamily="34" charset="0"/>
              </a:rPr>
              <a:t>(1,3), (1,2), (2,2), (3,3)</a:t>
            </a:r>
          </a:p>
        </p:txBody>
      </p:sp>
      <p:sp>
        <p:nvSpPr>
          <p:cNvPr id="162833" name="Oval 17">
            <a:extLst>
              <a:ext uri="{FF2B5EF4-FFF2-40B4-BE49-F238E27FC236}">
                <a16:creationId xmlns:a16="http://schemas.microsoft.com/office/drawing/2014/main" id="{E1985DAD-5D1D-41F5-B3C1-13E657F2F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3631" y="1727202"/>
            <a:ext cx="566737" cy="581025"/>
          </a:xfrm>
          <a:prstGeom prst="ellipse">
            <a:avLst/>
          </a:prstGeom>
          <a:solidFill>
            <a:srgbClr val="FF0000">
              <a:alpha val="17999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34" name="Oval 18">
            <a:extLst>
              <a:ext uri="{FF2B5EF4-FFF2-40B4-BE49-F238E27FC236}">
                <a16:creationId xmlns:a16="http://schemas.microsoft.com/office/drawing/2014/main" id="{4C8312F3-DD5F-45C4-A708-F006D6EC3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3630" y="2790287"/>
            <a:ext cx="566738" cy="581025"/>
          </a:xfrm>
          <a:prstGeom prst="ellipse">
            <a:avLst/>
          </a:prstGeom>
          <a:solidFill>
            <a:srgbClr val="FF0000">
              <a:alpha val="17999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62835" name="Oval 19">
            <a:extLst>
              <a:ext uri="{FF2B5EF4-FFF2-40B4-BE49-F238E27FC236}">
                <a16:creationId xmlns:a16="http://schemas.microsoft.com/office/drawing/2014/main" id="{5B9F2CBC-63B7-4B90-81BC-AF65CE437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2164" y="1657351"/>
            <a:ext cx="566737" cy="581025"/>
          </a:xfrm>
          <a:prstGeom prst="ellipse">
            <a:avLst/>
          </a:prstGeom>
          <a:solidFill>
            <a:srgbClr val="FF0000">
              <a:alpha val="17999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836" name="Oval 20">
            <a:extLst>
              <a:ext uri="{FF2B5EF4-FFF2-40B4-BE49-F238E27FC236}">
                <a16:creationId xmlns:a16="http://schemas.microsoft.com/office/drawing/2014/main" id="{6D70B56F-71B9-42B9-A535-FBB9199C1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0" y="2767014"/>
            <a:ext cx="566738" cy="581025"/>
          </a:xfrm>
          <a:prstGeom prst="ellipse">
            <a:avLst/>
          </a:prstGeom>
          <a:solidFill>
            <a:srgbClr val="FF0000">
              <a:alpha val="17999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2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2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62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62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2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162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31" grpId="0"/>
      <p:bldP spid="16283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7CC91EE-6585-4041-B2FD-7BE72133F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7F6E-8D37-4249-BB64-F5E2D9FEAC8F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2719C6B6-679D-40A2-AB10-DA89ABFB044A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Question 1</a:t>
            </a:r>
            <a:br>
              <a:rPr lang="en-US" altLang="en-US" sz="3200"/>
            </a:br>
            <a:endParaRPr lang="en-US" altLang="en-US" sz="3200"/>
          </a:p>
        </p:txBody>
      </p:sp>
      <p:sp>
        <p:nvSpPr>
          <p:cNvPr id="168964" name="Rectangle 4">
            <a:extLst>
              <a:ext uri="{FF2B5EF4-FFF2-40B4-BE49-F238E27FC236}">
                <a16:creationId xmlns:a16="http://schemas.microsoft.com/office/drawing/2014/main" id="{72A4F7B0-60C8-4E6A-8B6C-0765B03F73F8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2097088" y="1500189"/>
            <a:ext cx="8540750" cy="4498975"/>
          </a:xfrm>
          <a:noFill/>
          <a:ln/>
        </p:spPr>
        <p:txBody>
          <a:bodyPr/>
          <a:lstStyle/>
          <a:p>
            <a:r>
              <a:rPr lang="en-US" altLang="en-US" sz="2400" b="1"/>
              <a:t>In the following arrangement of pixels, are the two regions (of 1s) adjacent? (if 8-adjacency is used)</a:t>
            </a:r>
          </a:p>
          <a:p>
            <a:endParaRPr lang="en-US" altLang="en-US" sz="2400" b="1"/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/>
              <a:t>    1      1      1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/>
              <a:t>    1      0      1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/>
              <a:t>    0      1      0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/>
              <a:t>    0      0      1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/>
              <a:t>    1      1      1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/>
              <a:t>    1      1      1</a:t>
            </a:r>
          </a:p>
        </p:txBody>
      </p:sp>
      <p:sp>
        <p:nvSpPr>
          <p:cNvPr id="168966" name="Rectangle 6">
            <a:extLst>
              <a:ext uri="{FF2B5EF4-FFF2-40B4-BE49-F238E27FC236}">
                <a16:creationId xmlns:a16="http://schemas.microsoft.com/office/drawing/2014/main" id="{C53AF4F8-4592-4F5F-A08B-0FB78D5FC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425" y="2801938"/>
            <a:ext cx="1784350" cy="1276350"/>
          </a:xfrm>
          <a:prstGeom prst="rect">
            <a:avLst/>
          </a:prstGeom>
          <a:solidFill>
            <a:schemeClr val="accent1">
              <a:alpha val="11000"/>
            </a:schemeClr>
          </a:solidFill>
          <a:ln w="25400">
            <a:solidFill>
              <a:srgbClr val="993300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7" name="Rectangle 7">
            <a:extLst>
              <a:ext uri="{FF2B5EF4-FFF2-40B4-BE49-F238E27FC236}">
                <a16:creationId xmlns:a16="http://schemas.microsoft.com/office/drawing/2014/main" id="{F339D9A6-680B-488E-8B13-9E280F75F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50" y="4111625"/>
            <a:ext cx="1784350" cy="1276350"/>
          </a:xfrm>
          <a:prstGeom prst="rect">
            <a:avLst/>
          </a:prstGeom>
          <a:solidFill>
            <a:schemeClr val="accent1">
              <a:alpha val="23000"/>
            </a:schemeClr>
          </a:solidFill>
          <a:ln w="25400">
            <a:solidFill>
              <a:schemeClr val="folHlink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8" name="AutoShape 8">
            <a:extLst>
              <a:ext uri="{FF2B5EF4-FFF2-40B4-BE49-F238E27FC236}">
                <a16:creationId xmlns:a16="http://schemas.microsoft.com/office/drawing/2014/main" id="{DC343B73-60CF-4801-8C76-4A855F1CC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938" y="2960688"/>
            <a:ext cx="1363662" cy="696912"/>
          </a:xfrm>
          <a:prstGeom prst="wedgeRoundRectCallout">
            <a:avLst>
              <a:gd name="adj1" fmla="val -88417"/>
              <a:gd name="adj2" fmla="val 71866"/>
              <a:gd name="adj3" fmla="val 16667"/>
            </a:avLst>
          </a:prstGeom>
          <a:solidFill>
            <a:srgbClr val="9933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Region 1</a:t>
            </a:r>
          </a:p>
        </p:txBody>
      </p:sp>
      <p:sp>
        <p:nvSpPr>
          <p:cNvPr id="168969" name="AutoShape 9">
            <a:extLst>
              <a:ext uri="{FF2B5EF4-FFF2-40B4-BE49-F238E27FC236}">
                <a16:creationId xmlns:a16="http://schemas.microsoft.com/office/drawing/2014/main" id="{27B14AC5-873D-47D5-AA0F-7CD5EDA61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888" y="3998913"/>
            <a:ext cx="1363662" cy="696912"/>
          </a:xfrm>
          <a:prstGeom prst="wedgeRoundRectCallout">
            <a:avLst>
              <a:gd name="adj1" fmla="val -81898"/>
              <a:gd name="adj2" fmla="val 57060"/>
              <a:gd name="adj3" fmla="val 16667"/>
            </a:avLst>
          </a:prstGeom>
          <a:solidFill>
            <a:schemeClr val="accent1">
              <a:alpha val="39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Region 2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D404406-5997-48F7-9F68-48263C97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233F3-BD06-462F-AA95-930AB5255A6C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169986" name="Rectangle 2">
            <a:extLst>
              <a:ext uri="{FF2B5EF4-FFF2-40B4-BE49-F238E27FC236}">
                <a16:creationId xmlns:a16="http://schemas.microsoft.com/office/drawing/2014/main" id="{14A441E2-783B-4B74-A538-7E3DD4196EB2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Question 2</a:t>
            </a:r>
            <a:br>
              <a:rPr lang="en-US" altLang="en-US" sz="3200"/>
            </a:br>
            <a:endParaRPr lang="en-US" altLang="en-US" sz="3200"/>
          </a:p>
        </p:txBody>
      </p:sp>
      <p:sp>
        <p:nvSpPr>
          <p:cNvPr id="169988" name="Rectangle 4">
            <a:extLst>
              <a:ext uri="{FF2B5EF4-FFF2-40B4-BE49-F238E27FC236}">
                <a16:creationId xmlns:a16="http://schemas.microsoft.com/office/drawing/2014/main" id="{39CC4D40-40F3-4D93-B1E6-E825A3E42040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2097088" y="1500189"/>
            <a:ext cx="8540750" cy="4498975"/>
          </a:xfrm>
          <a:noFill/>
          <a:ln/>
        </p:spPr>
        <p:txBody>
          <a:bodyPr/>
          <a:lstStyle/>
          <a:p>
            <a:r>
              <a:rPr lang="en-US" altLang="en-US" sz="2400" b="1"/>
              <a:t>In the following arrangement of pixels, are the two parts (of 1s) adjacent? (if 4-adjacency is used)</a:t>
            </a:r>
          </a:p>
          <a:p>
            <a:endParaRPr lang="en-US" altLang="en-US" sz="2400" b="1"/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/>
              <a:t>    1      1      1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/>
              <a:t>    1      0      1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/>
              <a:t>    0      1      0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/>
              <a:t>    0      0      1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/>
              <a:t>    1      1      1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/>
              <a:t>    1      1      1</a:t>
            </a:r>
          </a:p>
        </p:txBody>
      </p:sp>
      <p:sp>
        <p:nvSpPr>
          <p:cNvPr id="169989" name="Rectangle 5">
            <a:extLst>
              <a:ext uri="{FF2B5EF4-FFF2-40B4-BE49-F238E27FC236}">
                <a16:creationId xmlns:a16="http://schemas.microsoft.com/office/drawing/2014/main" id="{4A359573-ED7A-4F11-B3AF-4CD746A05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425" y="2801938"/>
            <a:ext cx="1784350" cy="1276350"/>
          </a:xfrm>
          <a:prstGeom prst="rect">
            <a:avLst/>
          </a:prstGeom>
          <a:solidFill>
            <a:schemeClr val="accent1">
              <a:alpha val="11000"/>
            </a:schemeClr>
          </a:solidFill>
          <a:ln w="25400">
            <a:solidFill>
              <a:srgbClr val="993300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990" name="Rectangle 6">
            <a:extLst>
              <a:ext uri="{FF2B5EF4-FFF2-40B4-BE49-F238E27FC236}">
                <a16:creationId xmlns:a16="http://schemas.microsoft.com/office/drawing/2014/main" id="{8CBD3465-8F8B-4AC6-8F97-F0C33B499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50" y="4111625"/>
            <a:ext cx="1784350" cy="1276350"/>
          </a:xfrm>
          <a:prstGeom prst="rect">
            <a:avLst/>
          </a:prstGeom>
          <a:solidFill>
            <a:schemeClr val="accent1">
              <a:alpha val="23000"/>
            </a:schemeClr>
          </a:solidFill>
          <a:ln w="25400">
            <a:solidFill>
              <a:schemeClr val="folHlink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991" name="AutoShape 7">
            <a:extLst>
              <a:ext uri="{FF2B5EF4-FFF2-40B4-BE49-F238E27FC236}">
                <a16:creationId xmlns:a16="http://schemas.microsoft.com/office/drawing/2014/main" id="{914E84DD-1AC7-48ED-B1E7-D20EB4DFD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938" y="2960688"/>
            <a:ext cx="1363662" cy="696912"/>
          </a:xfrm>
          <a:prstGeom prst="wedgeRoundRectCallout">
            <a:avLst>
              <a:gd name="adj1" fmla="val -88417"/>
              <a:gd name="adj2" fmla="val 71866"/>
              <a:gd name="adj3" fmla="val 16667"/>
            </a:avLst>
          </a:prstGeom>
          <a:solidFill>
            <a:srgbClr val="9933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Part 1</a:t>
            </a:r>
          </a:p>
        </p:txBody>
      </p:sp>
      <p:sp>
        <p:nvSpPr>
          <p:cNvPr id="169992" name="AutoShape 8">
            <a:extLst>
              <a:ext uri="{FF2B5EF4-FFF2-40B4-BE49-F238E27FC236}">
                <a16:creationId xmlns:a16="http://schemas.microsoft.com/office/drawing/2014/main" id="{1E658B05-2D2F-47E5-9BB8-D1DD00E37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888" y="3998913"/>
            <a:ext cx="1363662" cy="696912"/>
          </a:xfrm>
          <a:prstGeom prst="wedgeRoundRectCallout">
            <a:avLst>
              <a:gd name="adj1" fmla="val -81898"/>
              <a:gd name="adj2" fmla="val 57060"/>
              <a:gd name="adj3" fmla="val 16667"/>
            </a:avLst>
          </a:prstGeom>
          <a:solidFill>
            <a:schemeClr val="accent1">
              <a:alpha val="39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Part 2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3CC633-BDD7-4F98-8928-5A1A0B49F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3F614-A0EC-4EBD-9D2D-4DDC64E5CFA3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2D693ED3-8523-4BF7-98BF-34DD2447D9E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 sz="3200"/>
            </a:br>
            <a:endParaRPr lang="en-US" altLang="en-US" sz="3200"/>
          </a:p>
        </p:txBody>
      </p:sp>
      <p:sp>
        <p:nvSpPr>
          <p:cNvPr id="171012" name="Rectangle 4">
            <a:extLst>
              <a:ext uri="{FF2B5EF4-FFF2-40B4-BE49-F238E27FC236}">
                <a16:creationId xmlns:a16="http://schemas.microsoft.com/office/drawing/2014/main" id="{C2F9016E-0551-4F04-8764-0D926F04E58B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2097088" y="1500189"/>
            <a:ext cx="8540750" cy="4498975"/>
          </a:xfrm>
          <a:noFill/>
          <a:ln/>
        </p:spPr>
        <p:txBody>
          <a:bodyPr/>
          <a:lstStyle/>
          <a:p>
            <a:r>
              <a:rPr lang="en-US" altLang="en-US" sz="2400" b="1"/>
              <a:t>In the following arrangement of pixels, the two regions (of 1s) are disjoint (if 4-adjacency is used)</a:t>
            </a:r>
          </a:p>
          <a:p>
            <a:endParaRPr lang="en-US" altLang="en-US" sz="2400" b="1"/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/>
              <a:t>    1      1      1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/>
              <a:t>    1      0      1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/>
              <a:t>    0      1      0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/>
              <a:t>    0      0      1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/>
              <a:t>    1      1      1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/>
              <a:t>    1      1      1</a:t>
            </a:r>
          </a:p>
        </p:txBody>
      </p:sp>
      <p:sp>
        <p:nvSpPr>
          <p:cNvPr id="171013" name="Rectangle 5">
            <a:extLst>
              <a:ext uri="{FF2B5EF4-FFF2-40B4-BE49-F238E27FC236}">
                <a16:creationId xmlns:a16="http://schemas.microsoft.com/office/drawing/2014/main" id="{CAC4E2D5-B614-4117-8BA5-0F083E074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425" y="2801938"/>
            <a:ext cx="1784350" cy="811212"/>
          </a:xfrm>
          <a:prstGeom prst="rect">
            <a:avLst/>
          </a:prstGeom>
          <a:solidFill>
            <a:schemeClr val="accent1">
              <a:alpha val="11000"/>
            </a:schemeClr>
          </a:solidFill>
          <a:ln w="25400">
            <a:solidFill>
              <a:srgbClr val="993300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14" name="Rectangle 6">
            <a:extLst>
              <a:ext uri="{FF2B5EF4-FFF2-40B4-BE49-F238E27FC236}">
                <a16:creationId xmlns:a16="http://schemas.microsoft.com/office/drawing/2014/main" id="{EA6BC3AA-7425-4454-9551-B05E0A006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50" y="4111625"/>
            <a:ext cx="1784350" cy="1276350"/>
          </a:xfrm>
          <a:prstGeom prst="rect">
            <a:avLst/>
          </a:prstGeom>
          <a:solidFill>
            <a:schemeClr val="accent1">
              <a:alpha val="23000"/>
            </a:schemeClr>
          </a:solidFill>
          <a:ln w="25400">
            <a:solidFill>
              <a:schemeClr val="folHlink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15" name="AutoShape 7">
            <a:extLst>
              <a:ext uri="{FF2B5EF4-FFF2-40B4-BE49-F238E27FC236}">
                <a16:creationId xmlns:a16="http://schemas.microsoft.com/office/drawing/2014/main" id="{30447BEC-C3C0-4AB1-BC28-3C758929F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5526" y="2960688"/>
            <a:ext cx="1363663" cy="696912"/>
          </a:xfrm>
          <a:prstGeom prst="wedgeRoundRectCallout">
            <a:avLst>
              <a:gd name="adj1" fmla="val -88417"/>
              <a:gd name="adj2" fmla="val 7176"/>
              <a:gd name="adj3" fmla="val 16667"/>
            </a:avLst>
          </a:prstGeom>
          <a:solidFill>
            <a:srgbClr val="9933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Region 1</a:t>
            </a:r>
          </a:p>
        </p:txBody>
      </p:sp>
      <p:sp>
        <p:nvSpPr>
          <p:cNvPr id="171016" name="AutoShape 8">
            <a:extLst>
              <a:ext uri="{FF2B5EF4-FFF2-40B4-BE49-F238E27FC236}">
                <a16:creationId xmlns:a16="http://schemas.microsoft.com/office/drawing/2014/main" id="{395791ED-C438-4684-9684-10938329E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888" y="3998913"/>
            <a:ext cx="1363662" cy="696912"/>
          </a:xfrm>
          <a:prstGeom prst="wedgeRoundRectCallout">
            <a:avLst>
              <a:gd name="adj1" fmla="val -90394"/>
              <a:gd name="adj2" fmla="val 25856"/>
              <a:gd name="adj3" fmla="val 16667"/>
            </a:avLst>
          </a:prstGeom>
          <a:solidFill>
            <a:schemeClr val="accent1">
              <a:alpha val="39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Region 2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A48CD81-631B-44F3-B2F9-BD6883ED9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DFE29-9FD2-441A-B36B-DCC9F08151F9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52194DB7-D5D2-44DF-8A2C-24176B51453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 sz="3200"/>
            </a:br>
            <a:endParaRPr lang="en-US" altLang="en-US" sz="3200"/>
          </a:p>
        </p:txBody>
      </p:sp>
      <p:sp>
        <p:nvSpPr>
          <p:cNvPr id="172036" name="Rectangle 4">
            <a:extLst>
              <a:ext uri="{FF2B5EF4-FFF2-40B4-BE49-F238E27FC236}">
                <a16:creationId xmlns:a16="http://schemas.microsoft.com/office/drawing/2014/main" id="{15BCA2A2-9789-464A-86B5-94A46ADDC950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2097088" y="1500189"/>
            <a:ext cx="8540750" cy="4498975"/>
          </a:xfrm>
          <a:noFill/>
          <a:ln/>
        </p:spPr>
        <p:txBody>
          <a:bodyPr/>
          <a:lstStyle/>
          <a:p>
            <a:r>
              <a:rPr lang="en-US" altLang="en-US" sz="2400" b="1" dirty="0"/>
              <a:t>In the following arrangement of pixels, the two regions (of 1s) are disjoint (if 4-adjacency is used)</a:t>
            </a:r>
          </a:p>
          <a:p>
            <a:endParaRPr lang="en-US" altLang="en-US" sz="2400" b="1" dirty="0"/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/>
              <a:t>    1      1      1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/>
              <a:t>    1      0      1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/>
              <a:t>    0      1      0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/>
              <a:t>    0      0      1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/>
              <a:t>    1      1      1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dirty="0"/>
              <a:t>    1      1      1</a:t>
            </a:r>
          </a:p>
        </p:txBody>
      </p:sp>
      <p:sp>
        <p:nvSpPr>
          <p:cNvPr id="172037" name="Rectangle 5">
            <a:extLst>
              <a:ext uri="{FF2B5EF4-FFF2-40B4-BE49-F238E27FC236}">
                <a16:creationId xmlns:a16="http://schemas.microsoft.com/office/drawing/2014/main" id="{056B3390-D19D-4221-A309-B5EDBC296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469" y="2784476"/>
            <a:ext cx="1507093" cy="388937"/>
          </a:xfrm>
          <a:prstGeom prst="rect">
            <a:avLst/>
          </a:prstGeom>
          <a:solidFill>
            <a:srgbClr val="993300">
              <a:alpha val="4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993300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039" name="AutoShape 7">
            <a:extLst>
              <a:ext uri="{FF2B5EF4-FFF2-40B4-BE49-F238E27FC236}">
                <a16:creationId xmlns:a16="http://schemas.microsoft.com/office/drawing/2014/main" id="{A7B43815-F40C-43EE-B0AB-B11893BDB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5525" y="2960688"/>
            <a:ext cx="1538288" cy="696912"/>
          </a:xfrm>
          <a:prstGeom prst="wedgeRoundRectCallout">
            <a:avLst>
              <a:gd name="adj1" fmla="val -84056"/>
              <a:gd name="adj2" fmla="val 7176"/>
              <a:gd name="adj3" fmla="val 16667"/>
            </a:avLst>
          </a:prstGeom>
          <a:solidFill>
            <a:srgbClr val="9933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foreground</a:t>
            </a:r>
          </a:p>
        </p:txBody>
      </p:sp>
      <p:sp>
        <p:nvSpPr>
          <p:cNvPr id="172040" name="AutoShape 8">
            <a:extLst>
              <a:ext uri="{FF2B5EF4-FFF2-40B4-BE49-F238E27FC236}">
                <a16:creationId xmlns:a16="http://schemas.microsoft.com/office/drawing/2014/main" id="{2E40244F-4AFD-492B-82C9-D30124491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888" y="3998913"/>
            <a:ext cx="1668462" cy="696912"/>
          </a:xfrm>
          <a:prstGeom prst="wedgeRoundRectCallout">
            <a:avLst>
              <a:gd name="adj1" fmla="val -83870"/>
              <a:gd name="adj2" fmla="val -65944"/>
              <a:gd name="adj3" fmla="val 16667"/>
            </a:avLst>
          </a:prstGeom>
          <a:solidFill>
            <a:schemeClr val="accent1">
              <a:alpha val="39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background</a:t>
            </a:r>
          </a:p>
        </p:txBody>
      </p:sp>
      <p:sp>
        <p:nvSpPr>
          <p:cNvPr id="172041" name="Rectangle 9">
            <a:extLst>
              <a:ext uri="{FF2B5EF4-FFF2-40B4-BE49-F238E27FC236}">
                <a16:creationId xmlns:a16="http://schemas.microsoft.com/office/drawing/2014/main" id="{512FA056-7986-4AC5-86DA-F4DA9768B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469" y="3162302"/>
            <a:ext cx="376237" cy="449262"/>
          </a:xfrm>
          <a:prstGeom prst="rect">
            <a:avLst/>
          </a:prstGeom>
          <a:solidFill>
            <a:srgbClr val="993300">
              <a:alpha val="42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043" name="Rectangle 11">
            <a:extLst>
              <a:ext uri="{FF2B5EF4-FFF2-40B4-BE49-F238E27FC236}">
                <a16:creationId xmlns:a16="http://schemas.microsoft.com/office/drawing/2014/main" id="{428DEF24-BF6D-4626-A881-4BA91F6F2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325" y="3167980"/>
            <a:ext cx="376237" cy="449263"/>
          </a:xfrm>
          <a:prstGeom prst="rect">
            <a:avLst/>
          </a:prstGeom>
          <a:solidFill>
            <a:srgbClr val="993300">
              <a:alpha val="42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044" name="Rectangle 12">
            <a:extLst>
              <a:ext uri="{FF2B5EF4-FFF2-40B4-BE49-F238E27FC236}">
                <a16:creationId xmlns:a16="http://schemas.microsoft.com/office/drawing/2014/main" id="{9ABD71FD-B8EB-4C4B-8026-0828E3B86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3218" y="3638039"/>
            <a:ext cx="376238" cy="449262"/>
          </a:xfrm>
          <a:prstGeom prst="rect">
            <a:avLst/>
          </a:prstGeom>
          <a:solidFill>
            <a:srgbClr val="993300">
              <a:alpha val="42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045" name="Rectangle 13">
            <a:extLst>
              <a:ext uri="{FF2B5EF4-FFF2-40B4-BE49-F238E27FC236}">
                <a16:creationId xmlns:a16="http://schemas.microsoft.com/office/drawing/2014/main" id="{47D41DDA-878C-47CC-941E-A03BB63DD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562" y="4518025"/>
            <a:ext cx="1784350" cy="852487"/>
          </a:xfrm>
          <a:prstGeom prst="rect">
            <a:avLst/>
          </a:prstGeom>
          <a:solidFill>
            <a:srgbClr val="993300">
              <a:alpha val="4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993300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046" name="Rectangle 14">
            <a:extLst>
              <a:ext uri="{FF2B5EF4-FFF2-40B4-BE49-F238E27FC236}">
                <a16:creationId xmlns:a16="http://schemas.microsoft.com/office/drawing/2014/main" id="{FB3C06FE-9729-48F2-86C0-F6B2CD1C1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325" y="4083846"/>
            <a:ext cx="376238" cy="449262"/>
          </a:xfrm>
          <a:prstGeom prst="rect">
            <a:avLst/>
          </a:prstGeom>
          <a:solidFill>
            <a:srgbClr val="993300">
              <a:alpha val="42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423F0-DBF9-4696-B26E-58FA177DB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8975D-258F-4348-9F79-ED51D04A69F1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175106" name="Rectangle 2">
            <a:extLst>
              <a:ext uri="{FF2B5EF4-FFF2-40B4-BE49-F238E27FC236}">
                <a16:creationId xmlns:a16="http://schemas.microsoft.com/office/drawing/2014/main" id="{4EE0BAD0-6089-493A-A033-8908F89ED6D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Distance Measures</a:t>
            </a:r>
          </a:p>
        </p:txBody>
      </p:sp>
      <p:sp>
        <p:nvSpPr>
          <p:cNvPr id="175108" name="Rectangle 4">
            <a:extLst>
              <a:ext uri="{FF2B5EF4-FFF2-40B4-BE49-F238E27FC236}">
                <a16:creationId xmlns:a16="http://schemas.microsoft.com/office/drawing/2014/main" id="{ACA78610-865F-4867-9FD9-C1B8FF0BF670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2097088" y="1500189"/>
            <a:ext cx="8177212" cy="4498975"/>
          </a:xfrm>
          <a:noFill/>
          <a:ln/>
        </p:spPr>
        <p:txBody>
          <a:bodyPr/>
          <a:lstStyle/>
          <a:p>
            <a:pPr marL="609600" indent="-609600"/>
            <a:r>
              <a:rPr lang="en-US" altLang="en-US" sz="2400"/>
              <a:t>Given pixels </a:t>
            </a:r>
            <a:r>
              <a:rPr lang="en-US" altLang="en-US" sz="2400" i="1"/>
              <a:t>p, q </a:t>
            </a:r>
            <a:r>
              <a:rPr lang="en-US" altLang="en-US" sz="2400"/>
              <a:t>and </a:t>
            </a:r>
            <a:r>
              <a:rPr lang="en-US" altLang="en-US" sz="2400" i="1"/>
              <a:t>z </a:t>
            </a:r>
            <a:r>
              <a:rPr lang="en-US" altLang="en-US" sz="2400"/>
              <a:t>with coordinates (x, y), (s, t), (u, v) respectively, the distance function D has following properties:</a:t>
            </a:r>
          </a:p>
          <a:p>
            <a:pPr marL="609600" indent="-609600"/>
            <a:endParaRPr lang="en-US" altLang="en-US" sz="2400"/>
          </a:p>
          <a:p>
            <a:pPr marL="609600" indent="-609600">
              <a:buFont typeface="Arial" panose="020B0604020202020204" pitchFamily="34" charset="0"/>
              <a:buAutoNum type="alphaLcPeriod"/>
            </a:pPr>
            <a:r>
              <a:rPr lang="en-US" altLang="en-US" sz="2400"/>
              <a:t>D(p, q) </a:t>
            </a:r>
            <a:r>
              <a:rPr lang="en-US" altLang="en-US" sz="2400">
                <a:cs typeface="Tahoma" panose="020B0604030504040204" pitchFamily="34" charset="0"/>
              </a:rPr>
              <a:t>≥ </a:t>
            </a:r>
            <a:r>
              <a:rPr lang="en-US" altLang="en-US" sz="2400"/>
              <a:t>0      [D(p, q) = 0, iff p = q]</a:t>
            </a:r>
          </a:p>
          <a:p>
            <a:pPr marL="609600" indent="-609600">
              <a:buFont typeface="Arial" panose="020B0604020202020204" pitchFamily="34" charset="0"/>
              <a:buAutoNum type="alphaLcPeriod"/>
            </a:pPr>
            <a:endParaRPr lang="en-US" altLang="en-US" sz="2400"/>
          </a:p>
          <a:p>
            <a:pPr marL="609600" indent="-609600">
              <a:buFont typeface="Arial" panose="020B0604020202020204" pitchFamily="34" charset="0"/>
              <a:buAutoNum type="alphaLcPeriod"/>
            </a:pPr>
            <a:r>
              <a:rPr lang="en-US" altLang="en-US" sz="2400"/>
              <a:t>D(p, q) = D(q, p)</a:t>
            </a:r>
          </a:p>
          <a:p>
            <a:pPr marL="609600" indent="-609600">
              <a:buFont typeface="Arial" panose="020B0604020202020204" pitchFamily="34" charset="0"/>
              <a:buAutoNum type="alphaLcPeriod"/>
            </a:pPr>
            <a:endParaRPr lang="en-US" altLang="en-US" sz="2400"/>
          </a:p>
          <a:p>
            <a:pPr marL="609600" indent="-609600">
              <a:buFont typeface="Arial" panose="020B0604020202020204" pitchFamily="34" charset="0"/>
              <a:buAutoNum type="alphaLcPeriod"/>
            </a:pPr>
            <a:r>
              <a:rPr lang="en-US" altLang="en-US" sz="2400"/>
              <a:t>D(p, z) </a:t>
            </a:r>
            <a:r>
              <a:rPr lang="en-US" altLang="en-US" sz="2400">
                <a:cs typeface="Tahoma" panose="020B0604030504040204" pitchFamily="34" charset="0"/>
              </a:rPr>
              <a:t>≤ </a:t>
            </a:r>
            <a:r>
              <a:rPr lang="en-US" altLang="en-US" sz="2400"/>
              <a:t>D(p, q) + D(q, z)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15C50E9-2C63-4F53-84A2-91B45222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395B-347B-4139-AB09-84BEA87FF299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58C4B4F8-8242-4C4F-8CB6-A2ABA399BBE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Distance Measures</a:t>
            </a:r>
          </a:p>
        </p:txBody>
      </p:sp>
      <p:sp>
        <p:nvSpPr>
          <p:cNvPr id="176132" name="Rectangle 4">
            <a:extLst>
              <a:ext uri="{FF2B5EF4-FFF2-40B4-BE49-F238E27FC236}">
                <a16:creationId xmlns:a16="http://schemas.microsoft.com/office/drawing/2014/main" id="{70351283-8B9A-41A2-97E2-CBDA7EE6B4B6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2097088" y="1500189"/>
            <a:ext cx="8177212" cy="4498975"/>
          </a:xfrm>
          <a:noFill/>
          <a:ln/>
        </p:spPr>
        <p:txBody>
          <a:bodyPr>
            <a:normAutofit lnSpcReduction="10000"/>
          </a:bodyPr>
          <a:lstStyle/>
          <a:p>
            <a:pPr marL="609600" indent="-609600">
              <a:buNone/>
            </a:pPr>
            <a:r>
              <a:rPr lang="en-US" altLang="en-US" sz="2400" dirty="0"/>
              <a:t>The following are the different Distance measures:</a:t>
            </a:r>
          </a:p>
          <a:p>
            <a:pPr marL="609600" indent="-609600">
              <a:buNone/>
            </a:pPr>
            <a:endParaRPr lang="en-US" altLang="en-US" sz="2400" dirty="0"/>
          </a:p>
          <a:p>
            <a:pPr marL="609600" indent="-609600">
              <a:buNone/>
            </a:pPr>
            <a:r>
              <a:rPr lang="en-US" altLang="en-US" sz="2400" dirty="0"/>
              <a:t>    a. Euclidean Distance :</a:t>
            </a:r>
          </a:p>
          <a:p>
            <a:pPr marL="609600" indent="-609600">
              <a:buNone/>
            </a:pPr>
            <a:r>
              <a:rPr lang="en-US" altLang="en-US" sz="2400" dirty="0"/>
              <a:t>     D</a:t>
            </a:r>
            <a:r>
              <a:rPr lang="en-US" altLang="en-US" sz="2400" baseline="-25000" dirty="0"/>
              <a:t>e</a:t>
            </a:r>
            <a:r>
              <a:rPr lang="en-US" altLang="en-US" sz="2400" dirty="0"/>
              <a:t>(p, q) = [(x-s)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+ (y-t)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]</a:t>
            </a:r>
            <a:r>
              <a:rPr lang="en-US" altLang="en-US" sz="2400" baseline="30000" dirty="0"/>
              <a:t>1/2</a:t>
            </a:r>
          </a:p>
          <a:p>
            <a:pPr marL="609600" indent="-609600">
              <a:buNone/>
            </a:pPr>
            <a:endParaRPr lang="en-US" altLang="en-US" sz="2400" dirty="0"/>
          </a:p>
          <a:p>
            <a:pPr marL="609600" indent="-609600">
              <a:buNone/>
            </a:pPr>
            <a:r>
              <a:rPr lang="en-US" altLang="en-US" sz="2400" dirty="0"/>
              <a:t>    b. City Block Distance: </a:t>
            </a:r>
          </a:p>
          <a:p>
            <a:pPr marL="609600" indent="-609600">
              <a:buNone/>
            </a:pPr>
            <a:r>
              <a:rPr lang="en-US" altLang="en-US" sz="2400" dirty="0"/>
              <a:t>     D</a:t>
            </a:r>
            <a:r>
              <a:rPr lang="en-US" altLang="en-US" sz="2400" baseline="-25000" dirty="0"/>
              <a:t>4</a:t>
            </a:r>
            <a:r>
              <a:rPr lang="en-US" altLang="en-US" sz="2400" dirty="0"/>
              <a:t>(p, q) = |x-s| + |y-t|</a:t>
            </a:r>
          </a:p>
          <a:p>
            <a:pPr marL="609600" indent="-609600">
              <a:buNone/>
            </a:pPr>
            <a:endParaRPr lang="en-US" altLang="en-US" sz="2400" dirty="0"/>
          </a:p>
          <a:p>
            <a:pPr marL="609600" indent="-609600">
              <a:buNone/>
            </a:pPr>
            <a:r>
              <a:rPr lang="en-US" altLang="en-US" sz="2400" dirty="0"/>
              <a:t>    c. Chess Board Distance: </a:t>
            </a:r>
          </a:p>
          <a:p>
            <a:pPr marL="609600" indent="-609600">
              <a:buNone/>
            </a:pPr>
            <a:r>
              <a:rPr lang="en-US" altLang="en-US" sz="2400" dirty="0"/>
              <a:t>     D</a:t>
            </a:r>
            <a:r>
              <a:rPr lang="en-US" altLang="en-US" sz="2400" baseline="-25000" dirty="0"/>
              <a:t>8</a:t>
            </a:r>
            <a:r>
              <a:rPr lang="en-US" altLang="en-US" sz="2400" dirty="0"/>
              <a:t>(p, q) = max(|x-s|, |y-t|)</a:t>
            </a:r>
          </a:p>
          <a:p>
            <a:pPr marL="609600" indent="-609600"/>
            <a:endParaRPr lang="en-US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6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76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7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76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latin typeface="Calibri"/>
              </a:rPr>
              <a:t>What is a Digital Image</a:t>
            </a:r>
          </a:p>
        </p:txBody>
      </p:sp>
      <p:pic>
        <p:nvPicPr>
          <p:cNvPr id="121" name="Picture 2"/>
          <p:cNvPicPr/>
          <p:nvPr/>
        </p:nvPicPr>
        <p:blipFill>
          <a:blip r:embed="rId2"/>
          <a:stretch/>
        </p:blipFill>
        <p:spPr>
          <a:xfrm>
            <a:off x="4771920" y="2505240"/>
            <a:ext cx="2467080" cy="1847520"/>
          </a:xfrm>
          <a:prstGeom prst="rect">
            <a:avLst/>
          </a:prstGeom>
          <a:ln>
            <a:noFill/>
          </a:ln>
        </p:spPr>
      </p:pic>
      <p:cxnSp>
        <p:nvCxnSpPr>
          <p:cNvPr id="122" name="Line 2"/>
          <p:cNvCxnSpPr/>
          <p:nvPr/>
        </p:nvCxnSpPr>
        <p:spPr>
          <a:xfrm>
            <a:off x="4800720" y="2514600"/>
            <a:ext cx="3201120" cy="2160"/>
          </a:xfrm>
          <a:prstGeom prst="straightConnector1">
            <a:avLst/>
          </a:prstGeom>
          <a:ln w="38160">
            <a:solidFill>
              <a:srgbClr val="000000"/>
            </a:solidFill>
            <a:miter/>
            <a:tailEnd type="arrow" w="med" len="med"/>
          </a:ln>
        </p:spPr>
      </p:cxnSp>
      <p:cxnSp>
        <p:nvCxnSpPr>
          <p:cNvPr id="123" name="Line 3"/>
          <p:cNvCxnSpPr/>
          <p:nvPr/>
        </p:nvCxnSpPr>
        <p:spPr>
          <a:xfrm flipV="1">
            <a:off x="4773720" y="2514240"/>
            <a:ext cx="2160" cy="2286720"/>
          </a:xfrm>
          <a:prstGeom prst="straightConnector1">
            <a:avLst/>
          </a:prstGeom>
          <a:ln w="38160">
            <a:solidFill>
              <a:srgbClr val="000000"/>
            </a:solidFill>
            <a:miter/>
            <a:headEnd type="arrow" w="med" len="med"/>
          </a:ln>
        </p:spPr>
      </p:cxnSp>
      <p:sp>
        <p:nvSpPr>
          <p:cNvPr id="124" name="CustomShape 4"/>
          <p:cNvSpPr/>
          <p:nvPr/>
        </p:nvSpPr>
        <p:spPr>
          <a:xfrm>
            <a:off x="8001120" y="2255760"/>
            <a:ext cx="533160" cy="45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r>
              <a:rPr lang="en-US" sz="2400" b="1" i="1" spc="-1">
                <a:solidFill>
                  <a:srgbClr val="000000"/>
                </a:solidFill>
                <a:latin typeface="Calibri"/>
              </a:rPr>
              <a:t>y</a:t>
            </a:r>
            <a:endParaRPr lang="en-US" sz="2400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CustomShape 5"/>
          <p:cNvSpPr/>
          <p:nvPr/>
        </p:nvSpPr>
        <p:spPr>
          <a:xfrm>
            <a:off x="4648080" y="4724280"/>
            <a:ext cx="533520" cy="45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r>
              <a:rPr lang="en-US" sz="2400" b="1" i="1" spc="-1">
                <a:solidFill>
                  <a:srgbClr val="000000"/>
                </a:solidFill>
                <a:latin typeface="Calibri"/>
              </a:rPr>
              <a:t>x</a:t>
            </a:r>
            <a:endParaRPr lang="en-US" sz="2400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CustomShape 6"/>
          <p:cNvSpPr/>
          <p:nvPr/>
        </p:nvSpPr>
        <p:spPr>
          <a:xfrm>
            <a:off x="7696200" y="3733920"/>
            <a:ext cx="990720" cy="39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r>
              <a:rPr lang="en-US" sz="2000" b="1" i="1" spc="-1">
                <a:solidFill>
                  <a:srgbClr val="000000"/>
                </a:solidFill>
                <a:latin typeface="Calibri"/>
              </a:rPr>
              <a:t>f(x, y)</a:t>
            </a:r>
            <a:endParaRPr lang="en-US" sz="2000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CustomShape 7"/>
          <p:cNvSpPr/>
          <p:nvPr/>
        </p:nvSpPr>
        <p:spPr>
          <a:xfrm>
            <a:off x="6553200" y="3657600"/>
            <a:ext cx="76320" cy="763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cxnSp>
        <p:nvCxnSpPr>
          <p:cNvPr id="128" name="Line 8"/>
          <p:cNvCxnSpPr>
            <a:stCxn id="126" idx="1"/>
            <a:endCxn id="127" idx="5"/>
          </p:cNvCxnSpPr>
          <p:nvPr/>
        </p:nvCxnSpPr>
        <p:spPr>
          <a:xfrm flipH="1" flipV="1">
            <a:off x="6618360" y="3722400"/>
            <a:ext cx="1078200" cy="210240"/>
          </a:xfrm>
          <a:prstGeom prst="straightConnector1">
            <a:avLst/>
          </a:prstGeom>
          <a:ln w="28440">
            <a:solidFill>
              <a:srgbClr val="000000"/>
            </a:solidFill>
            <a:miter/>
            <a:tailEnd type="triangle" w="med" len="med"/>
          </a:ln>
        </p:spPr>
      </p:cxnSp>
      <p:sp>
        <p:nvSpPr>
          <p:cNvPr id="129" name="TextShape 9"/>
          <p:cNvSpPr txBox="1"/>
          <p:nvPr/>
        </p:nvSpPr>
        <p:spPr>
          <a:xfrm>
            <a:off x="1675920" y="5151600"/>
            <a:ext cx="8991720" cy="1630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742680" lvl="1" indent="-285480">
              <a:spcBef>
                <a:spcPts val="697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Digital image means</a:t>
            </a:r>
          </a:p>
          <a:p>
            <a:pPr marL="1143000" lvl="2" indent="-228600">
              <a:spcBef>
                <a:spcPts val="5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pixels locations (</a:t>
            </a:r>
            <a:r>
              <a:rPr lang="en-US" sz="2400" i="1" spc="-1">
                <a:solidFill>
                  <a:srgbClr val="000000"/>
                </a:solidFill>
                <a:latin typeface="Calibri"/>
              </a:rPr>
              <a:t>x, y</a:t>
            </a:r>
            <a:r>
              <a:rPr lang="en-US" sz="2400" spc="-1">
                <a:solidFill>
                  <a:srgbClr val="000000"/>
                </a:solidFill>
                <a:latin typeface="Calibri"/>
              </a:rPr>
              <a:t>) are discrete</a:t>
            </a:r>
          </a:p>
          <a:p>
            <a:pPr marL="1143000" lvl="2" indent="-228600">
              <a:spcBef>
                <a:spcPts val="59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gray level values </a:t>
            </a:r>
            <a:r>
              <a:rPr lang="en-US" sz="2400" i="1" spc="-1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400" spc="-1">
                <a:solidFill>
                  <a:srgbClr val="000000"/>
                </a:solidFill>
                <a:latin typeface="Calibri"/>
              </a:rPr>
              <a:t>(</a:t>
            </a:r>
            <a:r>
              <a:rPr lang="en-US" sz="2400" i="1" spc="-1">
                <a:solidFill>
                  <a:srgbClr val="000000"/>
                </a:solidFill>
                <a:latin typeface="Calibri"/>
              </a:rPr>
              <a:t>x</a:t>
            </a:r>
            <a:r>
              <a:rPr lang="en-US" sz="2400" spc="-1">
                <a:solidFill>
                  <a:srgbClr val="000000"/>
                </a:solidFill>
                <a:latin typeface="Calibri"/>
              </a:rPr>
              <a:t>,</a:t>
            </a:r>
            <a:r>
              <a:rPr lang="en-US" sz="2400" i="1" spc="-1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400" spc="-1">
                <a:solidFill>
                  <a:srgbClr val="000000"/>
                </a:solidFill>
                <a:latin typeface="Calibri"/>
              </a:rPr>
              <a:t>) are also discrete</a:t>
            </a:r>
          </a:p>
        </p:txBody>
      </p:sp>
      <p:sp>
        <p:nvSpPr>
          <p:cNvPr id="130" name="CustomShape 10"/>
          <p:cNvSpPr/>
          <p:nvPr/>
        </p:nvSpPr>
        <p:spPr>
          <a:xfrm>
            <a:off x="2590680" y="1447920"/>
            <a:ext cx="6477120" cy="45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spc="-1">
                <a:solidFill>
                  <a:srgbClr val="1F497D"/>
                </a:solidFill>
                <a:latin typeface="Arial"/>
                <a:ea typeface="Arial"/>
              </a:rPr>
              <a:t>A gray scale image</a:t>
            </a:r>
            <a:endParaRPr lang="en-US" sz="2400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8BFE32-FBD6-4AB1-A2F8-E9B4BAB8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0" y="905165"/>
            <a:ext cx="4485832" cy="2271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3E7B26-A6EB-48D4-A061-C1D33CECB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0" y="3167625"/>
            <a:ext cx="5694157" cy="3644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EAFCB9-0EF2-4F94-9DD2-89378A907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379" y="1983784"/>
            <a:ext cx="5646977" cy="4599896"/>
          </a:xfrm>
          <a:prstGeom prst="rect">
            <a:avLst/>
          </a:prstGeom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1B63A484-DD80-4806-AD40-D38F8B907945}"/>
              </a:ext>
            </a:extLst>
          </p:cNvPr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latin typeface="Calibri"/>
              </a:rPr>
              <a:t>Types of image</a:t>
            </a:r>
          </a:p>
        </p:txBody>
      </p:sp>
    </p:spTree>
    <p:extLst>
      <p:ext uri="{BB962C8B-B14F-4D97-AF65-F5344CB8AC3E}">
        <p14:creationId xmlns:p14="http://schemas.microsoft.com/office/powerpoint/2010/main" val="4069951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981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4400" spc="-1">
                <a:solidFill>
                  <a:srgbClr val="000000"/>
                </a:solidFill>
                <a:latin typeface="Calibri"/>
              </a:rPr>
              <a:t>Scope of DIP</a:t>
            </a:r>
          </a:p>
        </p:txBody>
      </p:sp>
      <p:sp>
        <p:nvSpPr>
          <p:cNvPr id="143" name="TextShape 2"/>
          <p:cNvSpPr txBox="1"/>
          <p:nvPr/>
        </p:nvSpPr>
        <p:spPr>
          <a:xfrm>
            <a:off x="236376" y="1112760"/>
            <a:ext cx="8151844" cy="1275877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2720" indent="-342720"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spc="-1" dirty="0">
                <a:solidFill>
                  <a:srgbClr val="000000"/>
                </a:solidFill>
                <a:latin typeface="Calibri"/>
              </a:rPr>
              <a:t>Sometimes difficult to define the scope</a:t>
            </a:r>
          </a:p>
          <a:p>
            <a:pPr marL="342720" indent="-342720"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spc="-1" dirty="0">
                <a:solidFill>
                  <a:srgbClr val="000000"/>
                </a:solidFill>
                <a:latin typeface="Calibri"/>
              </a:rPr>
              <a:t>Usually: I</a:t>
            </a:r>
            <a:r>
              <a:rPr lang="en-US" sz="2800" spc="-1" dirty="0">
                <a:solidFill>
                  <a:srgbClr val="000000"/>
                </a:solidFill>
                <a:latin typeface="Calibri"/>
              </a:rPr>
              <a:t>nput/output are images</a:t>
            </a:r>
          </a:p>
          <a:p>
            <a:pPr marL="742680" lvl="1" indent="-285480">
              <a:spcBef>
                <a:spcPts val="697"/>
              </a:spcBef>
              <a:buClr>
                <a:srgbClr val="000000"/>
              </a:buClr>
              <a:buFont typeface="Arial"/>
              <a:buChar char="–"/>
            </a:pPr>
            <a:endParaRPr lang="en-US" sz="28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3258686" y="3094020"/>
            <a:ext cx="1097902" cy="609480"/>
          </a:xfrm>
          <a:prstGeom prst="rect">
            <a:avLst/>
          </a:prstGeom>
          <a:solidFill>
            <a:srgbClr val="4F81B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/>
            <a:r>
              <a:rPr lang="en-US" sz="4800" spc="-1" dirty="0">
                <a:solidFill>
                  <a:srgbClr val="FFFFFF"/>
                </a:solidFill>
                <a:latin typeface="Calibri"/>
              </a:rPr>
              <a:t>DIP</a:t>
            </a:r>
            <a:endParaRPr lang="en-US" sz="48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5" name="Picture 2"/>
          <p:cNvPicPr/>
          <p:nvPr/>
        </p:nvPicPr>
        <p:blipFill>
          <a:blip r:embed="rId2"/>
          <a:stretch/>
        </p:blipFill>
        <p:spPr>
          <a:xfrm>
            <a:off x="315686" y="2484360"/>
            <a:ext cx="2467080" cy="1847880"/>
          </a:xfrm>
          <a:prstGeom prst="rect">
            <a:avLst/>
          </a:prstGeom>
          <a:ln>
            <a:noFill/>
          </a:ln>
        </p:spPr>
      </p:pic>
      <p:sp>
        <p:nvSpPr>
          <p:cNvPr id="146" name="CustomShape 4"/>
          <p:cNvSpPr/>
          <p:nvPr/>
        </p:nvSpPr>
        <p:spPr>
          <a:xfrm>
            <a:off x="2906606" y="3322440"/>
            <a:ext cx="304560" cy="152280"/>
          </a:xfrm>
          <a:custGeom>
            <a:avLst/>
            <a:gdLst/>
            <a:ahLst/>
            <a:cxnLst/>
            <a:rect l="0" t="0" r="r" b="b"/>
            <a:pathLst>
              <a:path w="848" h="425">
                <a:moveTo>
                  <a:pt x="0" y="106"/>
                </a:moveTo>
                <a:lnTo>
                  <a:pt x="635" y="106"/>
                </a:lnTo>
                <a:lnTo>
                  <a:pt x="635" y="0"/>
                </a:lnTo>
                <a:lnTo>
                  <a:pt x="847" y="212"/>
                </a:lnTo>
                <a:lnTo>
                  <a:pt x="635" y="424"/>
                </a:lnTo>
                <a:lnTo>
                  <a:pt x="635" y="318"/>
                </a:lnTo>
                <a:lnTo>
                  <a:pt x="0" y="318"/>
                </a:lnTo>
                <a:lnTo>
                  <a:pt x="0" y="106"/>
                </a:lnTo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47" name="Picture 2"/>
          <p:cNvPicPr/>
          <p:nvPr/>
        </p:nvPicPr>
        <p:blipFill>
          <a:blip r:embed="rId3"/>
          <a:stretch/>
        </p:blipFill>
        <p:spPr>
          <a:xfrm>
            <a:off x="4832508" y="2550780"/>
            <a:ext cx="2466720" cy="1847880"/>
          </a:xfrm>
          <a:prstGeom prst="rect">
            <a:avLst/>
          </a:prstGeom>
          <a:ln>
            <a:noFill/>
          </a:ln>
        </p:spPr>
      </p:pic>
      <p:sp>
        <p:nvSpPr>
          <p:cNvPr id="148" name="CustomShape 5"/>
          <p:cNvSpPr/>
          <p:nvPr/>
        </p:nvSpPr>
        <p:spPr>
          <a:xfrm>
            <a:off x="4480068" y="3322080"/>
            <a:ext cx="304920" cy="152640"/>
          </a:xfrm>
          <a:custGeom>
            <a:avLst/>
            <a:gdLst/>
            <a:ahLst/>
            <a:cxnLst/>
            <a:rect l="0" t="0" r="r" b="b"/>
            <a:pathLst>
              <a:path w="849" h="426">
                <a:moveTo>
                  <a:pt x="0" y="106"/>
                </a:moveTo>
                <a:lnTo>
                  <a:pt x="636" y="106"/>
                </a:lnTo>
                <a:lnTo>
                  <a:pt x="636" y="0"/>
                </a:lnTo>
                <a:lnTo>
                  <a:pt x="848" y="212"/>
                </a:lnTo>
                <a:lnTo>
                  <a:pt x="636" y="425"/>
                </a:lnTo>
                <a:lnTo>
                  <a:pt x="636" y="318"/>
                </a:lnTo>
                <a:lnTo>
                  <a:pt x="0" y="318"/>
                </a:lnTo>
                <a:lnTo>
                  <a:pt x="0" y="106"/>
                </a:lnTo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20909-F256-4D66-BB48-BC67C107F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427" y="1929189"/>
            <a:ext cx="4331658" cy="35581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1351</TotalTime>
  <Words>2524</Words>
  <Application>Microsoft Office PowerPoint</Application>
  <PresentationFormat>Widescreen</PresentationFormat>
  <Paragraphs>443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Tahoma</vt:lpstr>
      <vt:lpstr>Times New Roman</vt:lpstr>
      <vt:lpstr>Wingdings</vt:lpstr>
      <vt:lpstr>Office Theme</vt:lpstr>
      <vt:lpstr>CSE 583: Digital Image Processing Introduction</vt:lpstr>
      <vt:lpstr>PowerPoint Presentation</vt:lpstr>
      <vt:lpstr>Journals &amp; Conferences in Image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Relationships Between Pixels </vt:lpstr>
      <vt:lpstr>PowerPoint Presentation</vt:lpstr>
      <vt:lpstr>Basic Relationships Between Pixels </vt:lpstr>
      <vt:lpstr>Basic Relationships Between Pixels </vt:lpstr>
      <vt:lpstr>Basic Relationships Between Pixels </vt:lpstr>
      <vt:lpstr>Examples: Adjacency and Path </vt:lpstr>
      <vt:lpstr>Examples: Adjacency and Path </vt:lpstr>
      <vt:lpstr>Examples: Adjacency and Path </vt:lpstr>
      <vt:lpstr>Examples: Adjacency and Path </vt:lpstr>
      <vt:lpstr>Question 1 </vt:lpstr>
      <vt:lpstr>Question 2 </vt:lpstr>
      <vt:lpstr> </vt:lpstr>
      <vt:lpstr> </vt:lpstr>
      <vt:lpstr>Distance Measures</vt:lpstr>
      <vt:lpstr>Distance Measures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583: Digital Image Processing Introduction</dc:title>
  <dc:creator>Shafin Rahman</dc:creator>
  <cp:lastModifiedBy>Shafin Rahman</cp:lastModifiedBy>
  <cp:revision>88</cp:revision>
  <dcterms:created xsi:type="dcterms:W3CDTF">2020-04-24T13:47:15Z</dcterms:created>
  <dcterms:modified xsi:type="dcterms:W3CDTF">2023-07-28T02:29:56Z</dcterms:modified>
</cp:coreProperties>
</file>